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32"/>
  </p:notesMasterIdLst>
  <p:sldIdLst>
    <p:sldId id="256" r:id="rId2"/>
    <p:sldId id="369" r:id="rId3"/>
    <p:sldId id="370" r:id="rId4"/>
    <p:sldId id="368" r:id="rId5"/>
    <p:sldId id="375" r:id="rId6"/>
    <p:sldId id="366" r:id="rId7"/>
    <p:sldId id="378" r:id="rId8"/>
    <p:sldId id="379" r:id="rId9"/>
    <p:sldId id="380" r:id="rId10"/>
    <p:sldId id="381" r:id="rId11"/>
    <p:sldId id="374" r:id="rId12"/>
    <p:sldId id="344" r:id="rId13"/>
    <p:sldId id="345" r:id="rId14"/>
    <p:sldId id="357" r:id="rId15"/>
    <p:sldId id="431" r:id="rId16"/>
    <p:sldId id="432" r:id="rId17"/>
    <p:sldId id="419" r:id="rId18"/>
    <p:sldId id="417" r:id="rId19"/>
    <p:sldId id="433" r:id="rId20"/>
    <p:sldId id="424" r:id="rId21"/>
    <p:sldId id="425" r:id="rId22"/>
    <p:sldId id="400" r:id="rId23"/>
    <p:sldId id="428" r:id="rId24"/>
    <p:sldId id="429" r:id="rId25"/>
    <p:sldId id="403" r:id="rId26"/>
    <p:sldId id="388" r:id="rId27"/>
    <p:sldId id="392" r:id="rId28"/>
    <p:sldId id="393" r:id="rId29"/>
    <p:sldId id="434" r:id="rId30"/>
    <p:sldId id="435" r:id="rId31"/>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2B2B2"/>
    <a:srgbClr val="8523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2520" autoAdjust="0"/>
    <p:restoredTop sz="94684" autoAdjust="0"/>
  </p:normalViewPr>
  <p:slideViewPr>
    <p:cSldViewPr>
      <p:cViewPr>
        <p:scale>
          <a:sx n="53" d="100"/>
          <a:sy n="53" d="100"/>
        </p:scale>
        <p:origin x="-1290" y="-474"/>
      </p:cViewPr>
      <p:guideLst>
        <p:guide orient="horz" pos="2160"/>
        <p:guide pos="2880"/>
      </p:guideLst>
    </p:cSldViewPr>
  </p:slideViewPr>
  <p:outlineViewPr>
    <p:cViewPr>
      <p:scale>
        <a:sx n="33" d="100"/>
        <a:sy n="33" d="100"/>
      </p:scale>
      <p:origin x="0" y="126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499BBED-C9E9-4EDA-8FD4-DB561C041F82}" type="datetimeFigureOut">
              <a:rPr lang="sl-SI"/>
              <a:pPr>
                <a:defRPr/>
              </a:pPr>
              <a:t>1.12.2014</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l-SI" noProof="0"/>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l-SI" noProof="0" smtClean="0"/>
              <a:t>Kliknite, če želite urediti sloge besedila matrice</a:t>
            </a:r>
          </a:p>
          <a:p>
            <a:pPr lvl="1"/>
            <a:r>
              <a:rPr lang="sl-SI" noProof="0" smtClean="0"/>
              <a:t>Druga raven</a:t>
            </a:r>
          </a:p>
          <a:p>
            <a:pPr lvl="2"/>
            <a:r>
              <a:rPr lang="sl-SI" noProof="0" smtClean="0"/>
              <a:t>Tretja raven</a:t>
            </a:r>
          </a:p>
          <a:p>
            <a:pPr lvl="3"/>
            <a:r>
              <a:rPr lang="sl-SI" noProof="0" smtClean="0"/>
              <a:t>Četrta raven</a:t>
            </a:r>
          </a:p>
          <a:p>
            <a:pPr lvl="4"/>
            <a:r>
              <a:rPr lang="sl-SI" noProof="0" smtClean="0"/>
              <a:t>Peta raven</a:t>
            </a:r>
            <a:endParaRPr lang="sl-SI" noProof="0"/>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2C17CFC-44C9-42C2-9C88-25CA73D63095}" type="slidenum">
              <a:rPr lang="sl-SI"/>
              <a:pPr>
                <a:defRPr/>
              </a:pPr>
              <a:t>‹#›</a:t>
            </a:fld>
            <a:endParaRPr lang="sl-SI"/>
          </a:p>
        </p:txBody>
      </p:sp>
    </p:spTree>
    <p:extLst>
      <p:ext uri="{BB962C8B-B14F-4D97-AF65-F5344CB8AC3E}">
        <p14:creationId xmlns="" xmlns:p14="http://schemas.microsoft.com/office/powerpoint/2010/main" val="8039965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sl-SI" altLang="sl-SI" smtClean="0"/>
          </a:p>
        </p:txBody>
      </p:sp>
      <p:sp>
        <p:nvSpPr>
          <p:cNvPr id="4" name="Slide Number Placeholder 3"/>
          <p:cNvSpPr>
            <a:spLocks noGrp="1"/>
          </p:cNvSpPr>
          <p:nvPr>
            <p:ph type="sldNum" sz="quarter" idx="5"/>
          </p:nvPr>
        </p:nvSpPr>
        <p:spPr/>
        <p:txBody>
          <a:bodyPr/>
          <a:lstStyle/>
          <a:p>
            <a:pPr>
              <a:defRPr/>
            </a:pPr>
            <a:fld id="{64C4FFC4-28E3-427F-B7E5-E62A8DB5EF9B}" type="slidenum">
              <a:rPr lang="sl-SI" smtClean="0"/>
              <a:pPr>
                <a:defRPr/>
              </a:pPr>
              <a:t>1</a:t>
            </a:fld>
            <a:endParaRPr lang="sl-S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l-S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l-SI"/>
          </a:p>
        </p:txBody>
      </p:sp>
      <p:sp>
        <p:nvSpPr>
          <p:cNvPr id="4" name="Date Placeholder 3"/>
          <p:cNvSpPr>
            <a:spLocks noGrp="1"/>
          </p:cNvSpPr>
          <p:nvPr>
            <p:ph type="dt" sz="half" idx="10"/>
          </p:nvPr>
        </p:nvSpPr>
        <p:spPr/>
        <p:txBody>
          <a:bodyPr/>
          <a:lstStyle>
            <a:lvl1pPr>
              <a:defRPr/>
            </a:lvl1pPr>
          </a:lstStyle>
          <a:p>
            <a:pPr>
              <a:defRPr/>
            </a:pPr>
            <a:fld id="{B0671B42-B091-4920-92CA-88753E53F889}" type="datetimeFigureOut">
              <a:rPr lang="sl-SI"/>
              <a:pPr>
                <a:defRPr/>
              </a:pPr>
              <a:t>1.12.2014</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616E4F30-BB77-42D0-840C-98A941FB16A0}" type="slidenum">
              <a:rPr lang="sl-SI"/>
              <a:pPr>
                <a:defRPr/>
              </a:pPr>
              <a:t>‹#›</a:t>
            </a:fld>
            <a:endParaRPr lang="sl-SI"/>
          </a:p>
        </p:txBody>
      </p:sp>
    </p:spTree>
    <p:extLst>
      <p:ext uri="{BB962C8B-B14F-4D97-AF65-F5344CB8AC3E}">
        <p14:creationId xmlns="" xmlns:p14="http://schemas.microsoft.com/office/powerpoint/2010/main" val="158089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5B086030-50C5-485E-9F45-8B583FB2339B}" type="datetimeFigureOut">
              <a:rPr lang="sl-SI"/>
              <a:pPr>
                <a:defRPr/>
              </a:pPr>
              <a:t>1.12.2014</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C2E79321-B6B0-4CC7-BFF9-3F6774CAFAE7}" type="slidenum">
              <a:rPr lang="sl-SI"/>
              <a:pPr>
                <a:defRPr/>
              </a:pPr>
              <a:t>‹#›</a:t>
            </a:fld>
            <a:endParaRPr lang="sl-SI"/>
          </a:p>
        </p:txBody>
      </p:sp>
    </p:spTree>
    <p:extLst>
      <p:ext uri="{BB962C8B-B14F-4D97-AF65-F5344CB8AC3E}">
        <p14:creationId xmlns="" xmlns:p14="http://schemas.microsoft.com/office/powerpoint/2010/main" val="18996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5362C48A-2353-456D-A80D-80EE2ACE082D}" type="datetimeFigureOut">
              <a:rPr lang="sl-SI"/>
              <a:pPr>
                <a:defRPr/>
              </a:pPr>
              <a:t>1.12.2014</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45497DB6-C650-4846-9673-467E9167181E}" type="slidenum">
              <a:rPr lang="sl-SI"/>
              <a:pPr>
                <a:defRPr/>
              </a:pPr>
              <a:t>‹#›</a:t>
            </a:fld>
            <a:endParaRPr lang="sl-SI"/>
          </a:p>
        </p:txBody>
      </p:sp>
    </p:spTree>
    <p:extLst>
      <p:ext uri="{BB962C8B-B14F-4D97-AF65-F5344CB8AC3E}">
        <p14:creationId xmlns="" xmlns:p14="http://schemas.microsoft.com/office/powerpoint/2010/main" val="1447737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4F929DE3-AE45-4792-8E70-F247D7AD12A4}" type="datetimeFigureOut">
              <a:rPr lang="sl-SI"/>
              <a:pPr>
                <a:defRPr/>
              </a:pPr>
              <a:t>1.12.2014</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AE9E94CC-2767-444B-A8C5-16E40FA2B4EA}" type="slidenum">
              <a:rPr lang="sl-SI"/>
              <a:pPr>
                <a:defRPr/>
              </a:pPr>
              <a:t>‹#›</a:t>
            </a:fld>
            <a:endParaRPr lang="sl-SI"/>
          </a:p>
        </p:txBody>
      </p:sp>
    </p:spTree>
    <p:extLst>
      <p:ext uri="{BB962C8B-B14F-4D97-AF65-F5344CB8AC3E}">
        <p14:creationId xmlns="" xmlns:p14="http://schemas.microsoft.com/office/powerpoint/2010/main" val="170371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56C572-C58A-42A4-8B09-1D213BDCCED0}" type="datetimeFigureOut">
              <a:rPr lang="sl-SI"/>
              <a:pPr>
                <a:defRPr/>
              </a:pPr>
              <a:t>1.12.2014</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65B1D6EB-DD45-4499-8D83-DA5CEA53E8EA}" type="slidenum">
              <a:rPr lang="sl-SI"/>
              <a:pPr>
                <a:defRPr/>
              </a:pPr>
              <a:t>‹#›</a:t>
            </a:fld>
            <a:endParaRPr lang="sl-SI"/>
          </a:p>
        </p:txBody>
      </p:sp>
    </p:spTree>
    <p:extLst>
      <p:ext uri="{BB962C8B-B14F-4D97-AF65-F5344CB8AC3E}">
        <p14:creationId xmlns="" xmlns:p14="http://schemas.microsoft.com/office/powerpoint/2010/main" val="323580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3"/>
          <p:cNvSpPr>
            <a:spLocks noGrp="1"/>
          </p:cNvSpPr>
          <p:nvPr>
            <p:ph type="dt" sz="half" idx="10"/>
          </p:nvPr>
        </p:nvSpPr>
        <p:spPr/>
        <p:txBody>
          <a:bodyPr/>
          <a:lstStyle>
            <a:lvl1pPr>
              <a:defRPr/>
            </a:lvl1pPr>
          </a:lstStyle>
          <a:p>
            <a:pPr>
              <a:defRPr/>
            </a:pPr>
            <a:fld id="{B397E594-4E25-44F2-BAF6-AD10AC61444F}" type="datetimeFigureOut">
              <a:rPr lang="sl-SI"/>
              <a:pPr>
                <a:defRPr/>
              </a:pPr>
              <a:t>1.12.2014</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F7578837-012C-4156-8F68-1DDC639CCBA4}" type="slidenum">
              <a:rPr lang="sl-SI"/>
              <a:pPr>
                <a:defRPr/>
              </a:pPr>
              <a:t>‹#›</a:t>
            </a:fld>
            <a:endParaRPr lang="sl-SI"/>
          </a:p>
        </p:txBody>
      </p:sp>
    </p:spTree>
    <p:extLst>
      <p:ext uri="{BB962C8B-B14F-4D97-AF65-F5344CB8AC3E}">
        <p14:creationId xmlns="" xmlns:p14="http://schemas.microsoft.com/office/powerpoint/2010/main" val="344048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3"/>
          <p:cNvSpPr>
            <a:spLocks noGrp="1"/>
          </p:cNvSpPr>
          <p:nvPr>
            <p:ph type="dt" sz="half" idx="10"/>
          </p:nvPr>
        </p:nvSpPr>
        <p:spPr/>
        <p:txBody>
          <a:bodyPr/>
          <a:lstStyle>
            <a:lvl1pPr>
              <a:defRPr/>
            </a:lvl1pPr>
          </a:lstStyle>
          <a:p>
            <a:pPr>
              <a:defRPr/>
            </a:pPr>
            <a:fld id="{C33ED300-DB31-4F3B-879C-D85D8FD97EAC}" type="datetimeFigureOut">
              <a:rPr lang="sl-SI"/>
              <a:pPr>
                <a:defRPr/>
              </a:pPr>
              <a:t>1.12.2014</a:t>
            </a:fld>
            <a:endParaRPr lang="sl-SI"/>
          </a:p>
        </p:txBody>
      </p:sp>
      <p:sp>
        <p:nvSpPr>
          <p:cNvPr id="8" name="Footer Placeholder 4"/>
          <p:cNvSpPr>
            <a:spLocks noGrp="1"/>
          </p:cNvSpPr>
          <p:nvPr>
            <p:ph type="ftr" sz="quarter" idx="11"/>
          </p:nvPr>
        </p:nvSpPr>
        <p:spPr/>
        <p:txBody>
          <a:bodyPr/>
          <a:lstStyle>
            <a:lvl1pPr>
              <a:defRPr/>
            </a:lvl1pPr>
          </a:lstStyle>
          <a:p>
            <a:pPr>
              <a:defRPr/>
            </a:pPr>
            <a:endParaRPr lang="sl-SI"/>
          </a:p>
        </p:txBody>
      </p:sp>
      <p:sp>
        <p:nvSpPr>
          <p:cNvPr id="9" name="Slide Number Placeholder 5"/>
          <p:cNvSpPr>
            <a:spLocks noGrp="1"/>
          </p:cNvSpPr>
          <p:nvPr>
            <p:ph type="sldNum" sz="quarter" idx="12"/>
          </p:nvPr>
        </p:nvSpPr>
        <p:spPr/>
        <p:txBody>
          <a:bodyPr/>
          <a:lstStyle>
            <a:lvl1pPr>
              <a:defRPr/>
            </a:lvl1pPr>
          </a:lstStyle>
          <a:p>
            <a:pPr>
              <a:defRPr/>
            </a:pPr>
            <a:fld id="{57633795-59BF-4AE6-9D41-7598DA0EFEB7}" type="slidenum">
              <a:rPr lang="sl-SI"/>
              <a:pPr>
                <a:defRPr/>
              </a:pPr>
              <a:t>‹#›</a:t>
            </a:fld>
            <a:endParaRPr lang="sl-SI"/>
          </a:p>
        </p:txBody>
      </p:sp>
    </p:spTree>
    <p:extLst>
      <p:ext uri="{BB962C8B-B14F-4D97-AF65-F5344CB8AC3E}">
        <p14:creationId xmlns="" xmlns:p14="http://schemas.microsoft.com/office/powerpoint/2010/main" val="1448574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3"/>
          <p:cNvSpPr>
            <a:spLocks noGrp="1"/>
          </p:cNvSpPr>
          <p:nvPr>
            <p:ph type="dt" sz="half" idx="10"/>
          </p:nvPr>
        </p:nvSpPr>
        <p:spPr/>
        <p:txBody>
          <a:bodyPr/>
          <a:lstStyle>
            <a:lvl1pPr>
              <a:defRPr/>
            </a:lvl1pPr>
          </a:lstStyle>
          <a:p>
            <a:pPr>
              <a:defRPr/>
            </a:pPr>
            <a:fld id="{D29EED01-4C26-4E75-A065-932C2C2283B9}" type="datetimeFigureOut">
              <a:rPr lang="sl-SI"/>
              <a:pPr>
                <a:defRPr/>
              </a:pPr>
              <a:t>1.12.2014</a:t>
            </a:fld>
            <a:endParaRPr lang="sl-SI"/>
          </a:p>
        </p:txBody>
      </p:sp>
      <p:sp>
        <p:nvSpPr>
          <p:cNvPr id="4" name="Footer Placeholder 4"/>
          <p:cNvSpPr>
            <a:spLocks noGrp="1"/>
          </p:cNvSpPr>
          <p:nvPr>
            <p:ph type="ftr" sz="quarter" idx="11"/>
          </p:nvPr>
        </p:nvSpPr>
        <p:spPr/>
        <p:txBody>
          <a:bodyPr/>
          <a:lstStyle>
            <a:lvl1pPr>
              <a:defRPr/>
            </a:lvl1pPr>
          </a:lstStyle>
          <a:p>
            <a:pPr>
              <a:defRPr/>
            </a:pPr>
            <a:endParaRPr lang="sl-SI"/>
          </a:p>
        </p:txBody>
      </p:sp>
      <p:sp>
        <p:nvSpPr>
          <p:cNvPr id="5" name="Slide Number Placeholder 5"/>
          <p:cNvSpPr>
            <a:spLocks noGrp="1"/>
          </p:cNvSpPr>
          <p:nvPr>
            <p:ph type="sldNum" sz="quarter" idx="12"/>
          </p:nvPr>
        </p:nvSpPr>
        <p:spPr/>
        <p:txBody>
          <a:bodyPr/>
          <a:lstStyle>
            <a:lvl1pPr>
              <a:defRPr/>
            </a:lvl1pPr>
          </a:lstStyle>
          <a:p>
            <a:pPr>
              <a:defRPr/>
            </a:pPr>
            <a:fld id="{A5FD1099-CAD3-4FDF-846F-6AA1CFABDF87}" type="slidenum">
              <a:rPr lang="sl-SI"/>
              <a:pPr>
                <a:defRPr/>
              </a:pPr>
              <a:t>‹#›</a:t>
            </a:fld>
            <a:endParaRPr lang="sl-SI"/>
          </a:p>
        </p:txBody>
      </p:sp>
    </p:spTree>
    <p:extLst>
      <p:ext uri="{BB962C8B-B14F-4D97-AF65-F5344CB8AC3E}">
        <p14:creationId xmlns="" xmlns:p14="http://schemas.microsoft.com/office/powerpoint/2010/main" val="227092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9F134BD-0DE5-4F46-83D8-44D78BE62874}" type="datetimeFigureOut">
              <a:rPr lang="sl-SI"/>
              <a:pPr>
                <a:defRPr/>
              </a:pPr>
              <a:t>1.12.2014</a:t>
            </a:fld>
            <a:endParaRPr lang="sl-SI"/>
          </a:p>
        </p:txBody>
      </p:sp>
      <p:sp>
        <p:nvSpPr>
          <p:cNvPr id="3" name="Footer Placeholder 4"/>
          <p:cNvSpPr>
            <a:spLocks noGrp="1"/>
          </p:cNvSpPr>
          <p:nvPr>
            <p:ph type="ftr" sz="quarter" idx="11"/>
          </p:nvPr>
        </p:nvSpPr>
        <p:spPr/>
        <p:txBody>
          <a:bodyPr/>
          <a:lstStyle>
            <a:lvl1pPr>
              <a:defRPr/>
            </a:lvl1pPr>
          </a:lstStyle>
          <a:p>
            <a:pPr>
              <a:defRPr/>
            </a:pPr>
            <a:endParaRPr lang="sl-SI"/>
          </a:p>
        </p:txBody>
      </p:sp>
      <p:sp>
        <p:nvSpPr>
          <p:cNvPr id="4" name="Slide Number Placeholder 5"/>
          <p:cNvSpPr>
            <a:spLocks noGrp="1"/>
          </p:cNvSpPr>
          <p:nvPr>
            <p:ph type="sldNum" sz="quarter" idx="12"/>
          </p:nvPr>
        </p:nvSpPr>
        <p:spPr/>
        <p:txBody>
          <a:bodyPr/>
          <a:lstStyle>
            <a:lvl1pPr>
              <a:defRPr/>
            </a:lvl1pPr>
          </a:lstStyle>
          <a:p>
            <a:pPr>
              <a:defRPr/>
            </a:pPr>
            <a:fld id="{C7205ACE-DFEA-41DD-A8DF-4E8C620DF207}" type="slidenum">
              <a:rPr lang="sl-SI"/>
              <a:pPr>
                <a:defRPr/>
              </a:pPr>
              <a:t>‹#›</a:t>
            </a:fld>
            <a:endParaRPr lang="sl-SI"/>
          </a:p>
        </p:txBody>
      </p:sp>
    </p:spTree>
    <p:extLst>
      <p:ext uri="{BB962C8B-B14F-4D97-AF65-F5344CB8AC3E}">
        <p14:creationId xmlns="" xmlns:p14="http://schemas.microsoft.com/office/powerpoint/2010/main" val="2832078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6B15894-3F60-4C17-85A4-08D2122A3444}" type="datetimeFigureOut">
              <a:rPr lang="sl-SI"/>
              <a:pPr>
                <a:defRPr/>
              </a:pPr>
              <a:t>1.12.2014</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B722DB02-1EA0-4C7A-BDB4-E4756F1EDAA8}" type="slidenum">
              <a:rPr lang="sl-SI"/>
              <a:pPr>
                <a:defRPr/>
              </a:pPr>
              <a:t>‹#›</a:t>
            </a:fld>
            <a:endParaRPr lang="sl-SI"/>
          </a:p>
        </p:txBody>
      </p:sp>
    </p:spTree>
    <p:extLst>
      <p:ext uri="{BB962C8B-B14F-4D97-AF65-F5344CB8AC3E}">
        <p14:creationId xmlns="" xmlns:p14="http://schemas.microsoft.com/office/powerpoint/2010/main" val="4177091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A320AA1-F576-4A90-8B42-C6C10C80ABF9}" type="datetimeFigureOut">
              <a:rPr lang="sl-SI"/>
              <a:pPr>
                <a:defRPr/>
              </a:pPr>
              <a:t>1.12.2014</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A51D5126-0DEF-4F82-9F70-148756F7B2A9}" type="slidenum">
              <a:rPr lang="sl-SI"/>
              <a:pPr>
                <a:defRPr/>
              </a:pPr>
              <a:t>‹#›</a:t>
            </a:fld>
            <a:endParaRPr lang="sl-SI"/>
          </a:p>
        </p:txBody>
      </p:sp>
    </p:spTree>
    <p:extLst>
      <p:ext uri="{BB962C8B-B14F-4D97-AF65-F5344CB8AC3E}">
        <p14:creationId xmlns="" xmlns:p14="http://schemas.microsoft.com/office/powerpoint/2010/main" val="3743516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sl-SI" smtClean="0"/>
              <a:t>Click to edit Master title style</a:t>
            </a:r>
            <a:endParaRPr lang="sl-SI" altLang="sl-SI"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sl-SI" smtClean="0"/>
              <a:t>Click to edit Master text styles</a:t>
            </a:r>
          </a:p>
          <a:p>
            <a:pPr lvl="1"/>
            <a:r>
              <a:rPr lang="en-US" altLang="sl-SI" smtClean="0"/>
              <a:t>Second level</a:t>
            </a:r>
          </a:p>
          <a:p>
            <a:pPr lvl="2"/>
            <a:r>
              <a:rPr lang="en-US" altLang="sl-SI" smtClean="0"/>
              <a:t>Third level</a:t>
            </a:r>
          </a:p>
          <a:p>
            <a:pPr lvl="3"/>
            <a:r>
              <a:rPr lang="en-US" altLang="sl-SI" smtClean="0"/>
              <a:t>Fourth level</a:t>
            </a:r>
          </a:p>
          <a:p>
            <a:pPr lvl="4"/>
            <a:r>
              <a:rPr lang="en-US" altLang="sl-SI" smtClean="0"/>
              <a:t>Fifth level</a:t>
            </a:r>
            <a:endParaRPr lang="sl-SI" altLang="sl-SI"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D21C7DA-14A0-425C-9242-A9C61B420137}" type="datetimeFigureOut">
              <a:rPr lang="sl-SI"/>
              <a:pPr>
                <a:defRPr/>
              </a:pPr>
              <a:t>1.12.2014</a:t>
            </a:fld>
            <a:endParaRPr lang="sl-S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sl-S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7F0E20E-0940-4DA6-A640-C04F92B5685B}"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2.mirovni-institut.si/media_ownershi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pPr algn="ctr" eaLnBrk="1" hangingPunct="1"/>
            <a:r>
              <a:rPr lang="sl-SI" altLang="sl-SI" dirty="0" smtClean="0"/>
              <a:t/>
            </a:r>
            <a:br>
              <a:rPr lang="sl-SI" altLang="sl-SI" dirty="0" smtClean="0"/>
            </a:br>
            <a:endParaRPr lang="sl-SI" altLang="sl-SI" dirty="0" smtClean="0"/>
          </a:p>
        </p:txBody>
      </p:sp>
      <p:sp>
        <p:nvSpPr>
          <p:cNvPr id="8" name="Content Placeholder 7"/>
          <p:cNvSpPr>
            <a:spLocks noGrp="1"/>
          </p:cNvSpPr>
          <p:nvPr>
            <p:ph idx="1"/>
          </p:nvPr>
        </p:nvSpPr>
        <p:spPr>
          <a:xfrm>
            <a:off x="152400" y="1857375"/>
            <a:ext cx="8705850" cy="4643438"/>
          </a:xfrm>
        </p:spPr>
        <p:txBody>
          <a:bodyPr rtlCol="0">
            <a:normAutofit/>
          </a:bodyPr>
          <a:lstStyle/>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None/>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eaLnBrk="1" fontAlgn="auto" hangingPunct="1">
              <a:spcAft>
                <a:spcPts val="0"/>
              </a:spcAft>
              <a:buFont typeface="Arial" pitchFamily="34" charset="0"/>
              <a:buChar char="•"/>
              <a:defRPr/>
            </a:pPr>
            <a:endParaRPr lang="sl-SI" sz="1050" dirty="0" smtClean="0">
              <a:latin typeface="Cambria" pitchFamily="18" charset="0"/>
            </a:endParaRPr>
          </a:p>
          <a:p>
            <a:pPr marL="179388" lvl="1" indent="-90488" eaLnBrk="1" fontAlgn="auto" hangingPunct="1">
              <a:spcAft>
                <a:spcPts val="0"/>
              </a:spcAft>
              <a:buFont typeface="Arial" pitchFamily="34" charset="0"/>
              <a:buNone/>
              <a:defRPr/>
            </a:pPr>
            <a:endParaRPr lang="sl-SI" sz="1050" dirty="0">
              <a:latin typeface="Cambria" pitchFamily="18" charset="0"/>
            </a:endParaRPr>
          </a:p>
          <a:p>
            <a:pPr marL="90488" lvl="1" indent="-1588" eaLnBrk="1" fontAlgn="auto" hangingPunct="1">
              <a:spcAft>
                <a:spcPts val="0"/>
              </a:spcAft>
              <a:buFont typeface="Arial" pitchFamily="34" charset="0"/>
              <a:buNone/>
              <a:defRPr/>
            </a:pPr>
            <a:endParaRPr lang="sl-SI" sz="1050" dirty="0">
              <a:latin typeface="Cambria" pitchFamily="18" charset="0"/>
            </a:endParaRPr>
          </a:p>
          <a:p>
            <a:pPr marL="90488" lvl="1" indent="-1588" eaLnBrk="1" fontAlgn="auto" hangingPunct="1">
              <a:spcAft>
                <a:spcPts val="0"/>
              </a:spcAft>
              <a:buFont typeface="Arial" pitchFamily="34" charset="0"/>
              <a:buNone/>
              <a:defRPr/>
            </a:pPr>
            <a:r>
              <a:rPr lang="sl-SI" sz="1050" dirty="0" smtClean="0">
                <a:latin typeface="Cambria" pitchFamily="18" charset="0"/>
              </a:rPr>
              <a:t>		</a:t>
            </a:r>
            <a:endParaRPr lang="sl-SI" dirty="0" smtClean="0"/>
          </a:p>
        </p:txBody>
      </p:sp>
      <p:sp>
        <p:nvSpPr>
          <p:cNvPr id="9" name="Text Placeholder 8"/>
          <p:cNvSpPr>
            <a:spLocks noGrp="1"/>
          </p:cNvSpPr>
          <p:nvPr>
            <p:ph type="body" sz="half" idx="2"/>
          </p:nvPr>
        </p:nvSpPr>
        <p:spPr>
          <a:xfrm>
            <a:off x="3214678" y="692696"/>
            <a:ext cx="5572135" cy="5093758"/>
          </a:xfrm>
        </p:spPr>
        <p:txBody>
          <a:bodyPr rtlCol="0">
            <a:normAutofit fontScale="85000" lnSpcReduction="10000"/>
          </a:bodyPr>
          <a:lstStyle/>
          <a:p>
            <a:pPr>
              <a:defRPr/>
            </a:pPr>
            <a:r>
              <a:rPr lang="sl-SI" sz="4800" b="1" dirty="0" smtClean="0">
                <a:solidFill>
                  <a:prstClr val="black"/>
                </a:solidFill>
                <a:ea typeface="+mj-ea"/>
                <a:cs typeface="+mj-cs"/>
              </a:rPr>
              <a:t>Why </a:t>
            </a:r>
          </a:p>
          <a:p>
            <a:pPr>
              <a:defRPr/>
            </a:pPr>
            <a:r>
              <a:rPr lang="sl-SI" sz="4800" b="1" dirty="0" smtClean="0">
                <a:solidFill>
                  <a:prstClr val="black"/>
                </a:solidFill>
                <a:ea typeface="+mj-ea"/>
                <a:cs typeface="+mj-cs"/>
              </a:rPr>
              <a:t>m</a:t>
            </a:r>
            <a:r>
              <a:rPr lang="en-GB" sz="4800" b="1" dirty="0" err="1" smtClean="0">
                <a:solidFill>
                  <a:prstClr val="black"/>
                </a:solidFill>
                <a:ea typeface="+mj-ea"/>
                <a:cs typeface="+mj-cs"/>
              </a:rPr>
              <a:t>edia</a:t>
            </a:r>
            <a:r>
              <a:rPr lang="sl-SI" sz="4800" b="1" dirty="0" smtClean="0">
                <a:solidFill>
                  <a:prstClr val="black"/>
                </a:solidFill>
                <a:ea typeface="+mj-ea"/>
                <a:cs typeface="+mj-cs"/>
              </a:rPr>
              <a:t> integrity matters?</a:t>
            </a:r>
          </a:p>
          <a:p>
            <a:pPr>
              <a:defRPr/>
            </a:pPr>
            <a:r>
              <a:rPr lang="sl-SI" sz="2800" dirty="0" smtClean="0">
                <a:solidFill>
                  <a:srgbClr val="C00000"/>
                </a:solidFill>
                <a:latin typeface="+mj-lt"/>
              </a:rPr>
              <a:t>Why systematic anti-corruption engagement is required?</a:t>
            </a:r>
          </a:p>
          <a:p>
            <a:pPr eaLnBrk="1" fontAlgn="auto" hangingPunct="1">
              <a:spcAft>
                <a:spcPts val="0"/>
              </a:spcAft>
              <a:buFont typeface="Arial" pitchFamily="34" charset="0"/>
              <a:buNone/>
              <a:defRPr/>
            </a:pPr>
            <a:endParaRPr lang="sl-SI" sz="3400" dirty="0" smtClean="0">
              <a:solidFill>
                <a:srgbClr val="C00000"/>
              </a:solidFill>
              <a:latin typeface="+mj-lt"/>
            </a:endParaRPr>
          </a:p>
          <a:p>
            <a:pPr eaLnBrk="1" fontAlgn="auto" hangingPunct="1">
              <a:spcAft>
                <a:spcPts val="0"/>
              </a:spcAft>
              <a:buFont typeface="Arial" pitchFamily="34" charset="0"/>
              <a:buNone/>
              <a:defRPr/>
            </a:pPr>
            <a:endParaRPr lang="sl-SI" sz="3400" dirty="0" smtClean="0">
              <a:solidFill>
                <a:srgbClr val="C00000"/>
              </a:solidFill>
              <a:latin typeface="+mj-lt"/>
            </a:endParaRPr>
          </a:p>
          <a:p>
            <a:r>
              <a:rPr lang="sl-SI" sz="3400" dirty="0" smtClean="0"/>
              <a:t>Brankica Petković, Peace Institute, Ljubljana, South East European Media Observatory project coordinator and lead reseacher </a:t>
            </a:r>
            <a:endParaRPr lang="sl-SI" sz="3400" dirty="0" smtClean="0">
              <a:effectLst>
                <a:outerShdw blurRad="38100" dist="38100" dir="2700000" algn="tl">
                  <a:srgbClr val="000000">
                    <a:alpha val="43137"/>
                  </a:srgbClr>
                </a:outerShdw>
              </a:effectLst>
              <a:latin typeface="+mj-lt"/>
            </a:endParaRPr>
          </a:p>
        </p:txBody>
      </p:sp>
      <p:sp>
        <p:nvSpPr>
          <p:cNvPr id="5" name="Ograda noge 4"/>
          <p:cNvSpPr>
            <a:spLocks noGrp="1"/>
          </p:cNvSpPr>
          <p:nvPr>
            <p:ph type="ftr" sz="quarter" idx="11"/>
          </p:nvPr>
        </p:nvSpPr>
        <p:spPr/>
        <p:txBody>
          <a:bodyPr/>
          <a:lstStyle/>
          <a:p>
            <a:pPr algn="l">
              <a:defRPr/>
            </a:pPr>
            <a:r>
              <a:rPr lang="sl-SI" b="1" dirty="0" smtClean="0">
                <a:latin typeface="Cambria" pitchFamily="18" charset="0"/>
              </a:rPr>
              <a:t>	</a:t>
            </a:r>
          </a:p>
          <a:p>
            <a:pPr algn="l">
              <a:defRPr/>
            </a:pPr>
            <a:endParaRPr lang="sl-SI" b="1" dirty="0" smtClean="0">
              <a:latin typeface="Cambria" pitchFamily="18" charset="0"/>
            </a:endParaRPr>
          </a:p>
          <a:p>
            <a:pPr algn="l">
              <a:defRPr/>
            </a:pPr>
            <a:r>
              <a:rPr lang="sl-SI" b="1" dirty="0" smtClean="0">
                <a:latin typeface="Cambria" pitchFamily="18" charset="0"/>
              </a:rPr>
              <a:t>	</a:t>
            </a:r>
            <a:endParaRPr lang="sl-SI" sz="1600" b="1" dirty="0">
              <a:solidFill>
                <a:schemeClr val="tx1">
                  <a:lumMod val="85000"/>
                  <a:lumOff val="15000"/>
                </a:schemeClr>
              </a:solidFill>
            </a:endParaRPr>
          </a:p>
        </p:txBody>
      </p:sp>
      <p:sp>
        <p:nvSpPr>
          <p:cNvPr id="2054" name="PoljeZBesedilom 5"/>
          <p:cNvSpPr txBox="1">
            <a:spLocks noChangeArrowheads="1"/>
          </p:cNvSpPr>
          <p:nvPr/>
        </p:nvSpPr>
        <p:spPr bwMode="auto">
          <a:xfrm>
            <a:off x="4716463" y="6597650"/>
            <a:ext cx="18415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sl-SI" altLang="sl-SI">
              <a:latin typeface="Georgia" pitchFamily="18" charset="0"/>
            </a:endParaRPr>
          </a:p>
        </p:txBody>
      </p:sp>
      <p:pic>
        <p:nvPicPr>
          <p:cNvPr id="2056" name="Picture 7" descr="C:\Users\MI Press\Desktop\eu application 2012 seenpm\Logo\NNS South East European Media Observatory  1L.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85750" y="571500"/>
            <a:ext cx="2609850" cy="32146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12" name="Picture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67544" y="6092340"/>
            <a:ext cx="1008112" cy="6720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Media integrity?</a:t>
            </a:r>
          </a:p>
        </p:txBody>
      </p:sp>
      <p:sp>
        <p:nvSpPr>
          <p:cNvPr id="3" name="Content Placeholder 2"/>
          <p:cNvSpPr>
            <a:spLocks noGrp="1"/>
          </p:cNvSpPr>
          <p:nvPr>
            <p:ph idx="1"/>
          </p:nvPr>
        </p:nvSpPr>
        <p:spPr>
          <a:xfrm>
            <a:off x="457200" y="1285874"/>
            <a:ext cx="8229600" cy="5239469"/>
          </a:xfrm>
        </p:spPr>
        <p:txBody>
          <a:bodyPr rtlCol="0">
            <a:normAutofit fontScale="62500" lnSpcReduction="20000"/>
          </a:bodyPr>
          <a:lstStyle/>
          <a:p>
            <a:pPr eaLnBrk="1" fontAlgn="auto" hangingPunct="1">
              <a:spcAft>
                <a:spcPts val="0"/>
              </a:spcAft>
              <a:buNone/>
              <a:defRPr/>
            </a:pPr>
            <a:r>
              <a:rPr lang="sl-SI" sz="3600" dirty="0" smtClean="0"/>
              <a:t>	</a:t>
            </a:r>
            <a:r>
              <a:rPr lang="sl-SI" sz="4400" dirty="0" smtClean="0"/>
              <a:t>With the concept of media integrity introduced in our research we denote public service values in media and journalism. </a:t>
            </a:r>
          </a:p>
          <a:p>
            <a:pPr eaLnBrk="1" fontAlgn="auto" hangingPunct="1">
              <a:spcAft>
                <a:spcPts val="0"/>
              </a:spcAft>
              <a:buNone/>
              <a:defRPr/>
            </a:pPr>
            <a:r>
              <a:rPr lang="sl-SI" sz="4400" dirty="0" smtClean="0"/>
              <a:t>	</a:t>
            </a:r>
            <a:r>
              <a:rPr lang="en-GB" sz="4400" dirty="0" smtClean="0"/>
              <a:t>Our </a:t>
            </a:r>
            <a:r>
              <a:rPr lang="en-GB" sz="4400" u="sng" dirty="0" smtClean="0"/>
              <a:t>definition of media integrity </a:t>
            </a:r>
            <a:r>
              <a:rPr lang="en-GB" sz="4400" dirty="0" smtClean="0"/>
              <a:t>is elaborated in the research report, as well as a methodology with </a:t>
            </a:r>
            <a:r>
              <a:rPr lang="en-GB" sz="4400" u="sng" dirty="0" smtClean="0"/>
              <a:t>inventory of more than 60 risks for media integrity</a:t>
            </a:r>
            <a:r>
              <a:rPr lang="en-GB" sz="4400" dirty="0" smtClean="0"/>
              <a:t>. </a:t>
            </a:r>
            <a:endParaRPr lang="sl-SI" sz="4400" dirty="0" smtClean="0"/>
          </a:p>
          <a:p>
            <a:pPr eaLnBrk="1" fontAlgn="auto" hangingPunct="1">
              <a:spcAft>
                <a:spcPts val="0"/>
              </a:spcAft>
              <a:buNone/>
              <a:defRPr/>
            </a:pPr>
            <a:r>
              <a:rPr lang="sl-SI" sz="4400" dirty="0" smtClean="0"/>
              <a:t>	</a:t>
            </a:r>
            <a:r>
              <a:rPr lang="en-GB" sz="4400" dirty="0" smtClean="0"/>
              <a:t>Those risks are identified across 4 areas: </a:t>
            </a:r>
            <a:endParaRPr lang="sl-SI" sz="4400" dirty="0" smtClean="0"/>
          </a:p>
          <a:p>
            <a:pPr eaLnBrk="1" fontAlgn="auto" hangingPunct="1">
              <a:spcAft>
                <a:spcPts val="0"/>
              </a:spcAft>
              <a:buNone/>
              <a:defRPr/>
            </a:pPr>
            <a:r>
              <a:rPr lang="sl-SI" sz="4400" dirty="0" smtClean="0"/>
              <a:t>	</a:t>
            </a:r>
            <a:r>
              <a:rPr lang="sl-SI" sz="4400" b="1" dirty="0" smtClean="0"/>
              <a:t>-</a:t>
            </a:r>
            <a:r>
              <a:rPr lang="en-GB" sz="4400" b="1" dirty="0" smtClean="0"/>
              <a:t>media policy, </a:t>
            </a:r>
            <a:endParaRPr lang="sl-SI" sz="4400" b="1" dirty="0" smtClean="0"/>
          </a:p>
          <a:p>
            <a:pPr eaLnBrk="1" fontAlgn="auto" hangingPunct="1">
              <a:spcAft>
                <a:spcPts val="0"/>
              </a:spcAft>
              <a:buNone/>
              <a:defRPr/>
            </a:pPr>
            <a:r>
              <a:rPr lang="sl-SI" sz="4400" dirty="0" smtClean="0"/>
              <a:t>	-</a:t>
            </a:r>
            <a:r>
              <a:rPr lang="en-GB" sz="4400" b="1" dirty="0" smtClean="0"/>
              <a:t>media structures </a:t>
            </a:r>
            <a:r>
              <a:rPr lang="en-GB" sz="4400" dirty="0" smtClean="0"/>
              <a:t>(ownership, finances, public service broadcasting), </a:t>
            </a:r>
            <a:endParaRPr lang="sl-SI" sz="4400" dirty="0" smtClean="0"/>
          </a:p>
          <a:p>
            <a:pPr eaLnBrk="1" fontAlgn="auto" hangingPunct="1">
              <a:spcAft>
                <a:spcPts val="0"/>
              </a:spcAft>
              <a:buNone/>
              <a:defRPr/>
            </a:pPr>
            <a:r>
              <a:rPr lang="sl-SI" sz="4400" dirty="0" smtClean="0"/>
              <a:t>	-</a:t>
            </a:r>
            <a:r>
              <a:rPr lang="en-GB" sz="4400" b="1" dirty="0" smtClean="0"/>
              <a:t>journalists/their situation and status, </a:t>
            </a:r>
            <a:r>
              <a:rPr lang="en-GB" sz="4400" dirty="0" smtClean="0"/>
              <a:t>and </a:t>
            </a:r>
            <a:endParaRPr lang="sl-SI" sz="4400" dirty="0" smtClean="0"/>
          </a:p>
          <a:p>
            <a:pPr eaLnBrk="1" fontAlgn="auto" hangingPunct="1">
              <a:spcAft>
                <a:spcPts val="0"/>
              </a:spcAft>
              <a:buNone/>
              <a:defRPr/>
            </a:pPr>
            <a:r>
              <a:rPr lang="sl-SI" sz="4400" dirty="0" smtClean="0"/>
              <a:t>	-</a:t>
            </a:r>
            <a:r>
              <a:rPr lang="en-GB" sz="4400" b="1" dirty="0" smtClean="0"/>
              <a:t>media/journalistic practices</a:t>
            </a:r>
            <a:r>
              <a:rPr lang="en-GB" sz="4400" dirty="0" smtClean="0"/>
              <a:t>. </a:t>
            </a:r>
            <a:endParaRPr lang="sl-SI" sz="4400" dirty="0" smtClean="0"/>
          </a:p>
          <a:p>
            <a:pPr eaLnBrk="1" fontAlgn="auto" hangingPunct="1">
              <a:spcAft>
                <a:spcPts val="0"/>
              </a:spcAft>
              <a:buNone/>
              <a:defRPr/>
            </a:pPr>
            <a:endParaRPr lang="sl-SI" sz="4400" dirty="0" smtClean="0"/>
          </a:p>
          <a:p>
            <a:pPr eaLnBrk="1" fontAlgn="auto" hangingPunct="1">
              <a:spcAft>
                <a:spcPts val="0"/>
              </a:spcAft>
              <a:buFont typeface="Arial" pitchFamily="34" charset="0"/>
              <a:buNone/>
              <a:defRPr/>
            </a:pPr>
            <a:endParaRPr lang="sl-SI" dirty="0" smtClean="0"/>
          </a:p>
          <a:p>
            <a:pPr eaLnBrk="1" fontAlgn="auto" hangingPunct="1">
              <a:spcAft>
                <a:spcPts val="0"/>
              </a:spcAft>
              <a:buNone/>
              <a:defRPr/>
            </a:pPr>
            <a:endParaRPr lang="sl-SI" dirty="0" smtClean="0"/>
          </a:p>
          <a:p>
            <a:pPr eaLnBrk="1" fontAlgn="auto" hangingPunct="1">
              <a:spcAft>
                <a:spcPts val="0"/>
              </a:spcAft>
              <a:buFont typeface="Arial" pitchFamily="34" charset="0"/>
              <a:buNone/>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Media integrity: definition</a:t>
            </a:r>
          </a:p>
        </p:txBody>
      </p:sp>
      <p:sp>
        <p:nvSpPr>
          <p:cNvPr id="3" name="Content Placeholder 2"/>
          <p:cNvSpPr>
            <a:spLocks noGrp="1"/>
          </p:cNvSpPr>
          <p:nvPr>
            <p:ph idx="1"/>
          </p:nvPr>
        </p:nvSpPr>
        <p:spPr>
          <a:xfrm>
            <a:off x="457200" y="1285874"/>
            <a:ext cx="8229600" cy="5239469"/>
          </a:xfrm>
        </p:spPr>
        <p:txBody>
          <a:bodyPr rtlCol="0">
            <a:normAutofit fontScale="55000" lnSpcReduction="20000"/>
          </a:bodyPr>
          <a:lstStyle/>
          <a:p>
            <a:pPr eaLnBrk="1" fontAlgn="auto" hangingPunct="1">
              <a:spcAft>
                <a:spcPts val="0"/>
              </a:spcAft>
              <a:buFont typeface="Arial" pitchFamily="34" charset="0"/>
              <a:buNone/>
              <a:defRPr/>
            </a:pPr>
            <a:r>
              <a:rPr lang="sl-SI" sz="3700" dirty="0" smtClean="0"/>
              <a:t>	</a:t>
            </a:r>
          </a:p>
          <a:p>
            <a:pPr eaLnBrk="1" fontAlgn="auto" hangingPunct="1">
              <a:spcAft>
                <a:spcPts val="0"/>
              </a:spcAft>
              <a:buFont typeface="Arial" pitchFamily="34" charset="0"/>
              <a:buNone/>
              <a:defRPr/>
            </a:pPr>
            <a:r>
              <a:rPr lang="sl-SI" sz="3700" b="1" dirty="0" smtClean="0"/>
              <a:t>	</a:t>
            </a:r>
            <a:r>
              <a:rPr lang="sl-SI" sz="4900" b="1" dirty="0" err="1" smtClean="0"/>
              <a:t>Media</a:t>
            </a:r>
            <a:r>
              <a:rPr lang="sl-SI" sz="4900" b="1" dirty="0" smtClean="0"/>
              <a:t> </a:t>
            </a:r>
            <a:r>
              <a:rPr lang="sl-SI" sz="4900" b="1" dirty="0" err="1" smtClean="0"/>
              <a:t>integrity</a:t>
            </a:r>
            <a:r>
              <a:rPr lang="sl-SI" sz="4900" b="1" dirty="0" smtClean="0"/>
              <a:t> </a:t>
            </a:r>
            <a:r>
              <a:rPr lang="sl-SI" sz="4900" dirty="0" err="1" smtClean="0"/>
              <a:t>encompasses</a:t>
            </a:r>
            <a:r>
              <a:rPr lang="sl-SI" sz="4900" dirty="0" smtClean="0"/>
              <a:t> </a:t>
            </a:r>
            <a:r>
              <a:rPr lang="sl-SI" sz="4900" b="1" dirty="0" err="1" smtClean="0"/>
              <a:t>qualities</a:t>
            </a:r>
            <a:r>
              <a:rPr lang="sl-SI" sz="4900" b="1" dirty="0" smtClean="0"/>
              <a:t> </a:t>
            </a:r>
            <a:r>
              <a:rPr lang="sl-SI" sz="4900" b="1" dirty="0" err="1" smtClean="0"/>
              <a:t>of</a:t>
            </a:r>
            <a:r>
              <a:rPr lang="sl-SI" sz="4900" b="1" dirty="0" smtClean="0"/>
              <a:t> </a:t>
            </a:r>
            <a:r>
              <a:rPr lang="sl-SI" sz="4900" b="1" dirty="0" err="1" smtClean="0"/>
              <a:t>the</a:t>
            </a:r>
            <a:r>
              <a:rPr lang="sl-SI" sz="4900" b="1" dirty="0" smtClean="0"/>
              <a:t> </a:t>
            </a:r>
            <a:r>
              <a:rPr lang="sl-SI" sz="4900" b="1" dirty="0" err="1" smtClean="0"/>
              <a:t>media</a:t>
            </a:r>
            <a:r>
              <a:rPr lang="sl-SI" sz="4900" b="1" dirty="0" smtClean="0"/>
              <a:t> </a:t>
            </a:r>
            <a:r>
              <a:rPr lang="sl-SI" sz="4900" b="1" dirty="0" err="1" smtClean="0"/>
              <a:t>system</a:t>
            </a:r>
            <a:r>
              <a:rPr lang="sl-SI" sz="4900" dirty="0" smtClean="0"/>
              <a:t> – </a:t>
            </a:r>
            <a:r>
              <a:rPr lang="sl-SI" sz="4900" dirty="0" err="1" smtClean="0"/>
              <a:t>policies</a:t>
            </a:r>
            <a:r>
              <a:rPr lang="sl-SI" sz="4900" dirty="0" smtClean="0"/>
              <a:t>, </a:t>
            </a:r>
            <a:r>
              <a:rPr lang="sl-SI" sz="4900" dirty="0" err="1" smtClean="0"/>
              <a:t>structures</a:t>
            </a:r>
            <a:r>
              <a:rPr lang="sl-SI" sz="4900" dirty="0" smtClean="0"/>
              <a:t> </a:t>
            </a:r>
            <a:r>
              <a:rPr lang="sl-SI" sz="4900" dirty="0" err="1" smtClean="0"/>
              <a:t>and</a:t>
            </a:r>
            <a:r>
              <a:rPr lang="sl-SI" sz="4900" dirty="0" smtClean="0"/>
              <a:t> </a:t>
            </a:r>
            <a:r>
              <a:rPr lang="sl-SI" sz="4900" dirty="0" err="1" smtClean="0"/>
              <a:t>practices</a:t>
            </a:r>
            <a:r>
              <a:rPr lang="sl-SI" sz="4900" dirty="0" smtClean="0"/>
              <a:t> in </a:t>
            </a:r>
            <a:r>
              <a:rPr lang="sl-SI" sz="4900" dirty="0" err="1" smtClean="0"/>
              <a:t>the</a:t>
            </a:r>
            <a:r>
              <a:rPr lang="sl-SI" sz="4900" dirty="0" smtClean="0"/>
              <a:t> </a:t>
            </a:r>
            <a:r>
              <a:rPr lang="sl-SI" sz="4900" dirty="0" err="1" smtClean="0"/>
              <a:t>media</a:t>
            </a:r>
            <a:r>
              <a:rPr lang="sl-SI" sz="4900" dirty="0" smtClean="0"/>
              <a:t> </a:t>
            </a:r>
            <a:r>
              <a:rPr lang="sl-SI" sz="4900" dirty="0" err="1" smtClean="0"/>
              <a:t>field</a:t>
            </a:r>
            <a:r>
              <a:rPr lang="sl-SI" sz="4900" dirty="0" smtClean="0"/>
              <a:t>, </a:t>
            </a:r>
            <a:r>
              <a:rPr lang="sl-SI" sz="4900" dirty="0" err="1" smtClean="0"/>
              <a:t>and</a:t>
            </a:r>
            <a:r>
              <a:rPr lang="sl-SI" sz="4900" dirty="0" smtClean="0"/>
              <a:t> </a:t>
            </a:r>
            <a:r>
              <a:rPr lang="sl-SI" sz="4900" dirty="0" err="1" smtClean="0"/>
              <a:t>their</a:t>
            </a:r>
            <a:r>
              <a:rPr lang="sl-SI" sz="4900" dirty="0" smtClean="0"/>
              <a:t> </a:t>
            </a:r>
            <a:r>
              <a:rPr lang="sl-SI" sz="4900" dirty="0" err="1" smtClean="0"/>
              <a:t>relations</a:t>
            </a:r>
            <a:r>
              <a:rPr lang="sl-SI" sz="4900" dirty="0" smtClean="0"/>
              <a:t> – </a:t>
            </a:r>
            <a:r>
              <a:rPr lang="sl-SI" sz="4900" dirty="0" err="1" smtClean="0"/>
              <a:t>which</a:t>
            </a:r>
            <a:r>
              <a:rPr lang="sl-SI" sz="4900" dirty="0" smtClean="0"/>
              <a:t> </a:t>
            </a:r>
            <a:r>
              <a:rPr lang="sl-SI" sz="4900" dirty="0" err="1" smtClean="0"/>
              <a:t>enable</a:t>
            </a:r>
            <a:r>
              <a:rPr lang="sl-SI" sz="4900" dirty="0" smtClean="0"/>
              <a:t> </a:t>
            </a:r>
            <a:r>
              <a:rPr lang="sl-SI" sz="4900" dirty="0" err="1" smtClean="0"/>
              <a:t>the</a:t>
            </a:r>
            <a:r>
              <a:rPr lang="sl-SI" sz="4900" dirty="0" smtClean="0"/>
              <a:t> </a:t>
            </a:r>
            <a:r>
              <a:rPr lang="sl-SI" sz="4900" dirty="0" err="1" smtClean="0"/>
              <a:t>media</a:t>
            </a:r>
            <a:r>
              <a:rPr lang="sl-SI" sz="4900" dirty="0" smtClean="0"/>
              <a:t> </a:t>
            </a:r>
            <a:r>
              <a:rPr lang="sl-SI" sz="4900" b="1" dirty="0" smtClean="0"/>
              <a:t>to </a:t>
            </a:r>
            <a:r>
              <a:rPr lang="sl-SI" sz="4900" b="1" dirty="0" err="1" smtClean="0"/>
              <a:t>serve</a:t>
            </a:r>
            <a:r>
              <a:rPr lang="sl-SI" sz="4900" b="1" dirty="0" smtClean="0"/>
              <a:t> </a:t>
            </a:r>
            <a:r>
              <a:rPr lang="sl-SI" sz="4900" b="1" dirty="0" err="1" smtClean="0"/>
              <a:t>public</a:t>
            </a:r>
            <a:r>
              <a:rPr lang="sl-SI" sz="4900" b="1" dirty="0" smtClean="0"/>
              <a:t> </a:t>
            </a:r>
            <a:r>
              <a:rPr lang="sl-SI" sz="4900" b="1" dirty="0" err="1" smtClean="0"/>
              <a:t>interest</a:t>
            </a:r>
            <a:r>
              <a:rPr lang="sl-SI" sz="4900" b="1" dirty="0" smtClean="0"/>
              <a:t> </a:t>
            </a:r>
            <a:r>
              <a:rPr lang="sl-SI" sz="4900" b="1" dirty="0" err="1" smtClean="0"/>
              <a:t>and</a:t>
            </a:r>
            <a:r>
              <a:rPr lang="sl-SI" sz="4900" b="1" dirty="0" smtClean="0"/>
              <a:t> </a:t>
            </a:r>
            <a:r>
              <a:rPr lang="sl-SI" sz="4900" b="1" dirty="0" err="1" smtClean="0"/>
              <a:t>democratic</a:t>
            </a:r>
            <a:r>
              <a:rPr lang="sl-SI" sz="4900" b="1" dirty="0" smtClean="0"/>
              <a:t> </a:t>
            </a:r>
            <a:r>
              <a:rPr lang="sl-SI" sz="4900" b="1" dirty="0" err="1" smtClean="0"/>
              <a:t>processes</a:t>
            </a:r>
            <a:r>
              <a:rPr lang="sl-SI" sz="4900" dirty="0" smtClean="0"/>
              <a:t>, </a:t>
            </a:r>
            <a:r>
              <a:rPr lang="sl-SI" sz="4900" dirty="0" err="1" smtClean="0"/>
              <a:t>demonstrating</a:t>
            </a:r>
            <a:r>
              <a:rPr lang="sl-SI" sz="4900" dirty="0" smtClean="0"/>
              <a:t> in </a:t>
            </a:r>
            <a:r>
              <a:rPr lang="sl-SI" sz="4900" dirty="0" err="1" smtClean="0"/>
              <a:t>their</a:t>
            </a:r>
            <a:r>
              <a:rPr lang="sl-SI" sz="4900" dirty="0" smtClean="0"/>
              <a:t> </a:t>
            </a:r>
            <a:r>
              <a:rPr lang="sl-SI" sz="4900" dirty="0" err="1" smtClean="0"/>
              <a:t>operations</a:t>
            </a:r>
            <a:r>
              <a:rPr lang="sl-SI" sz="4900" dirty="0" smtClean="0"/>
              <a:t> </a:t>
            </a:r>
            <a:r>
              <a:rPr lang="sl-SI" sz="4900" dirty="0" err="1" smtClean="0"/>
              <a:t>and</a:t>
            </a:r>
            <a:r>
              <a:rPr lang="sl-SI" sz="4900" dirty="0" smtClean="0"/>
              <a:t> </a:t>
            </a:r>
            <a:r>
              <a:rPr lang="sl-SI" sz="4900" dirty="0" err="1" smtClean="0"/>
              <a:t>content</a:t>
            </a:r>
            <a:r>
              <a:rPr lang="sl-SI" sz="4900" dirty="0" smtClean="0"/>
              <a:t>:</a:t>
            </a:r>
          </a:p>
          <a:p>
            <a:pPr eaLnBrk="1" fontAlgn="auto" hangingPunct="1">
              <a:spcAft>
                <a:spcPts val="0"/>
              </a:spcAft>
              <a:buFont typeface="Arial" pitchFamily="34" charset="0"/>
              <a:buNone/>
              <a:defRPr/>
            </a:pPr>
            <a:endParaRPr lang="sl-SI" dirty="0" smtClean="0"/>
          </a:p>
          <a:p>
            <a:pPr lvl="1" eaLnBrk="1" fontAlgn="auto" hangingPunct="1">
              <a:spcAft>
                <a:spcPts val="0"/>
              </a:spcAft>
              <a:buFont typeface="Arial" pitchFamily="34" charset="0"/>
              <a:buChar char="–"/>
              <a:defRPr/>
            </a:pPr>
            <a:r>
              <a:rPr lang="sl-SI" sz="4400" dirty="0" smtClean="0"/>
              <a:t>freedom and independence from particular/special private or governmental interests, </a:t>
            </a:r>
          </a:p>
          <a:p>
            <a:pPr lvl="1" eaLnBrk="1" fontAlgn="auto" hangingPunct="1">
              <a:spcAft>
                <a:spcPts val="0"/>
              </a:spcAft>
              <a:buFont typeface="Arial" pitchFamily="34" charset="0"/>
              <a:buChar char="–"/>
              <a:defRPr/>
            </a:pPr>
            <a:r>
              <a:rPr lang="sl-SI" sz="4400" dirty="0" smtClean="0"/>
              <a:t>transparency of own operations and interests including clear disclosure of exposure to or dependence upon particular private or governmental interests, </a:t>
            </a:r>
          </a:p>
          <a:p>
            <a:pPr lvl="1" eaLnBrk="1" fontAlgn="auto" hangingPunct="1">
              <a:spcAft>
                <a:spcPts val="0"/>
              </a:spcAft>
              <a:buFont typeface="Arial" pitchFamily="34" charset="0"/>
              <a:buChar char="–"/>
              <a:defRPr/>
            </a:pPr>
            <a:r>
              <a:rPr lang="sl-SI" sz="4400" dirty="0" smtClean="0"/>
              <a:t>commitment to and respect for ethical and professional standards, and </a:t>
            </a:r>
          </a:p>
          <a:p>
            <a:pPr lvl="1" eaLnBrk="1" fontAlgn="auto" hangingPunct="1">
              <a:spcAft>
                <a:spcPts val="0"/>
              </a:spcAft>
              <a:buFont typeface="Arial" pitchFamily="34" charset="0"/>
              <a:buChar char="–"/>
              <a:defRPr/>
            </a:pPr>
            <a:r>
              <a:rPr lang="sl-SI" sz="4400" dirty="0" smtClean="0"/>
              <a:t>responsibility and responsiveness to citizens. </a:t>
            </a:r>
          </a:p>
          <a:p>
            <a:pPr eaLnBrk="1" fontAlgn="auto" hangingPunct="1">
              <a:spcAft>
                <a:spcPts val="0"/>
              </a:spcAft>
              <a:buFont typeface="Arial" pitchFamily="34" charset="0"/>
              <a:buChar char="•"/>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sl-SI" dirty="0" smtClean="0">
                <a:solidFill>
                  <a:srgbClr val="C00000"/>
                </a:solidFill>
              </a:rPr>
              <a:t>Media integrity: definition</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None/>
              <a:defRPr/>
            </a:pPr>
            <a:r>
              <a:rPr lang="sl-SI" b="1" dirty="0" smtClean="0"/>
              <a:t>	</a:t>
            </a:r>
            <a:r>
              <a:rPr lang="sl-SI" b="1" dirty="0" err="1" smtClean="0"/>
              <a:t>Media</a:t>
            </a:r>
            <a:r>
              <a:rPr lang="sl-SI" b="1" dirty="0" smtClean="0"/>
              <a:t> integrity </a:t>
            </a:r>
            <a:r>
              <a:rPr lang="sl-SI" dirty="0" smtClean="0"/>
              <a:t>more specifically refers to:</a:t>
            </a:r>
          </a:p>
          <a:p>
            <a:pPr eaLnBrk="1" fontAlgn="auto" hangingPunct="1">
              <a:spcAft>
                <a:spcPts val="0"/>
              </a:spcAft>
              <a:buFont typeface="Arial" pitchFamily="34" charset="0"/>
              <a:buNone/>
              <a:defRPr/>
            </a:pPr>
            <a:endParaRPr lang="sl-SI" dirty="0" smtClean="0"/>
          </a:p>
          <a:p>
            <a:pPr eaLnBrk="1" fontAlgn="auto" hangingPunct="1">
              <a:spcAft>
                <a:spcPts val="0"/>
              </a:spcAft>
              <a:buFont typeface="Arial" pitchFamily="34" charset="0"/>
              <a:buChar char="•"/>
              <a:defRPr/>
            </a:pPr>
            <a:r>
              <a:rPr lang="sl-SI" dirty="0" smtClean="0"/>
              <a:t>ability of the media to provide accurate and reliable information to citizens without dependence upon, serving of and clientelistic relations with particular/special private or governmental sources, as well as to </a:t>
            </a:r>
          </a:p>
          <a:p>
            <a:pPr eaLnBrk="1" fontAlgn="auto" hangingPunct="1">
              <a:spcAft>
                <a:spcPts val="0"/>
              </a:spcAft>
              <a:buFont typeface="Arial" pitchFamily="34" charset="0"/>
              <a:buChar char="•"/>
              <a:defRPr/>
            </a:pPr>
            <a:endParaRPr lang="sl-SI" dirty="0" smtClean="0"/>
          </a:p>
          <a:p>
            <a:pPr eaLnBrk="1" fontAlgn="auto" hangingPunct="1">
              <a:spcAft>
                <a:spcPts val="0"/>
              </a:spcAft>
              <a:buFont typeface="Arial" pitchFamily="34" charset="0"/>
              <a:buChar char="•"/>
              <a:defRPr/>
            </a:pPr>
            <a:r>
              <a:rPr lang="sl-SI" dirty="0" smtClean="0"/>
              <a:t>provide citizens with access to and expression of wide range of views and opinions without exposure to bias and propaganda. </a:t>
            </a:r>
          </a:p>
          <a:p>
            <a:pPr eaLnBrk="1" fontAlgn="auto" hangingPunct="1">
              <a:spcAft>
                <a:spcPts val="0"/>
              </a:spcAft>
              <a:buFont typeface="Arial" pitchFamily="34" charset="0"/>
              <a:buChar char="•"/>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sl-SI" dirty="0" smtClean="0">
                <a:solidFill>
                  <a:srgbClr val="C00000"/>
                </a:solidFill>
              </a:rPr>
              <a:t>Media integrity: definition</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None/>
              <a:defRPr/>
            </a:pPr>
            <a:r>
              <a:rPr lang="sl-SI" b="1" dirty="0" smtClean="0"/>
              <a:t>	</a:t>
            </a:r>
            <a:r>
              <a:rPr lang="sl-SI" b="1" dirty="0" err="1" smtClean="0"/>
              <a:t>Media</a:t>
            </a:r>
            <a:r>
              <a:rPr lang="sl-SI" b="1" dirty="0" smtClean="0"/>
              <a:t> integrity</a:t>
            </a:r>
            <a:r>
              <a:rPr lang="sl-SI" dirty="0" smtClean="0"/>
              <a:t> also integrates:</a:t>
            </a:r>
          </a:p>
          <a:p>
            <a:pPr eaLnBrk="1" fontAlgn="auto" hangingPunct="1">
              <a:spcAft>
                <a:spcPts val="0"/>
              </a:spcAft>
              <a:buFont typeface="Arial" pitchFamily="34" charset="0"/>
              <a:buChar char="•"/>
              <a:defRPr/>
            </a:pPr>
            <a:endParaRPr lang="sl-SI" dirty="0" smtClean="0"/>
          </a:p>
          <a:p>
            <a:pPr eaLnBrk="1" fontAlgn="auto" hangingPunct="1">
              <a:spcAft>
                <a:spcPts val="0"/>
              </a:spcAft>
              <a:buFont typeface="Arial" pitchFamily="34" charset="0"/>
              <a:buChar char="•"/>
              <a:defRPr/>
            </a:pPr>
            <a:r>
              <a:rPr lang="sl-SI" dirty="0" smtClean="0"/>
              <a:t>capacities of </a:t>
            </a:r>
            <a:r>
              <a:rPr lang="sl-SI" b="1" dirty="0" smtClean="0"/>
              <a:t>journalists and other media professionals </a:t>
            </a:r>
            <a:r>
              <a:rPr lang="sl-SI" dirty="0" smtClean="0"/>
              <a:t>to apply professional autonomy and standards, demonstrating commitment </a:t>
            </a:r>
            <a:r>
              <a:rPr lang="sl-SI" b="1" dirty="0" smtClean="0"/>
              <a:t>to serve public interest against relations and practices which corrupt and instrumentalize the profession for particular/special private or governmental interests</a:t>
            </a:r>
            <a:r>
              <a:rPr lang="sl-SI" dirty="0" smtClean="0"/>
              <a:t>. Such journalistic </a:t>
            </a:r>
            <a:r>
              <a:rPr lang="sl-SI" dirty="0" err="1" smtClean="0"/>
              <a:t>capacities</a:t>
            </a:r>
            <a:r>
              <a:rPr lang="sl-SI" dirty="0" smtClean="0"/>
              <a:t> </a:t>
            </a:r>
            <a:r>
              <a:rPr lang="sl-SI" dirty="0" err="1" smtClean="0"/>
              <a:t>include</a:t>
            </a:r>
            <a:r>
              <a:rPr lang="sl-SI" dirty="0" smtClean="0"/>
              <a:t>:</a:t>
            </a:r>
          </a:p>
          <a:p>
            <a:pPr eaLnBrk="1" fontAlgn="auto" hangingPunct="1">
              <a:spcAft>
                <a:spcPts val="0"/>
              </a:spcAft>
              <a:buFont typeface="Arial" pitchFamily="34" charset="0"/>
              <a:buChar char="•"/>
              <a:defRPr/>
            </a:pPr>
            <a:r>
              <a:rPr lang="sl-SI" b="1" dirty="0" smtClean="0"/>
              <a:t>transparency of dependence upon particular interests </a:t>
            </a:r>
            <a:r>
              <a:rPr lang="sl-SI" dirty="0" smtClean="0"/>
              <a:t>and sources, and </a:t>
            </a:r>
            <a:r>
              <a:rPr lang="sl-SI" b="1" dirty="0" smtClean="0"/>
              <a:t>commitment of journalists to protect professional standards in such circumstances</a:t>
            </a:r>
            <a:r>
              <a:rPr lang="sl-SI" dirty="0" smtClean="0"/>
              <a:t>.</a:t>
            </a:r>
          </a:p>
          <a:p>
            <a:pPr eaLnBrk="1" fontAlgn="auto" hangingPunct="1">
              <a:spcAft>
                <a:spcPts val="0"/>
              </a:spcAft>
              <a:buFont typeface="Arial" pitchFamily="34" charset="0"/>
              <a:buChar char="•"/>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403648" y="274638"/>
            <a:ext cx="7283152" cy="1143000"/>
          </a:xfrm>
        </p:spPr>
        <p:txBody>
          <a:bodyPr/>
          <a:lstStyle/>
          <a:p>
            <a:pPr eaLnBrk="1" hangingPunct="1"/>
            <a:r>
              <a:rPr lang="sl-SI" sz="4000" dirty="0" smtClean="0">
                <a:solidFill>
                  <a:srgbClr val="C00000"/>
                </a:solidFill>
              </a:rPr>
              <a:t>Media integrity vs. institutional corruption in the media system</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sl-SI" b="1" dirty="0" smtClean="0"/>
              <a:t>Media integrity</a:t>
            </a:r>
            <a:r>
              <a:rPr lang="sl-SI" dirty="0" smtClean="0"/>
              <a:t> relates to the notions of media freedom and independence, as well as to media pluralism, but </a:t>
            </a:r>
          </a:p>
          <a:p>
            <a:pPr eaLnBrk="1" fontAlgn="auto" hangingPunct="1">
              <a:spcAft>
                <a:spcPts val="0"/>
              </a:spcAft>
              <a:buFont typeface="Arial" pitchFamily="34" charset="0"/>
              <a:buChar char="•"/>
              <a:defRPr/>
            </a:pPr>
            <a:r>
              <a:rPr lang="sl-SI" dirty="0" smtClean="0"/>
              <a:t>an analytical category focusing on </a:t>
            </a:r>
            <a:r>
              <a:rPr lang="sl-SI" b="1" i="1" dirty="0" smtClean="0">
                <a:solidFill>
                  <a:srgbClr val="C00000"/>
                </a:solidFill>
              </a:rPr>
              <a:t>institutional corruption</a:t>
            </a:r>
            <a:r>
              <a:rPr lang="sl-SI" b="1" dirty="0" smtClean="0">
                <a:solidFill>
                  <a:srgbClr val="C00000"/>
                </a:solidFill>
              </a:rPr>
              <a:t> </a:t>
            </a:r>
            <a:r>
              <a:rPr lang="sl-SI" dirty="0" smtClean="0"/>
              <a:t>in the media system, on manifestations of </a:t>
            </a:r>
            <a:r>
              <a:rPr lang="sl-SI" b="1" i="1" dirty="0" smtClean="0"/>
              <a:t>economy of influence</a:t>
            </a:r>
            <a:r>
              <a:rPr lang="sl-SI" b="1" dirty="0" smtClean="0"/>
              <a:t>  </a:t>
            </a:r>
            <a:r>
              <a:rPr lang="sl-SI" dirty="0" smtClean="0"/>
              <a:t>and </a:t>
            </a:r>
            <a:r>
              <a:rPr lang="sl-SI" b="1" i="1" dirty="0" smtClean="0">
                <a:solidFill>
                  <a:srgbClr val="C00000"/>
                </a:solidFill>
              </a:rPr>
              <a:t>conflicting dependence</a:t>
            </a:r>
            <a:r>
              <a:rPr lang="sl-SI" b="1" dirty="0" smtClean="0">
                <a:solidFill>
                  <a:srgbClr val="C00000"/>
                </a:solidFill>
              </a:rPr>
              <a:t> </a:t>
            </a:r>
            <a:r>
              <a:rPr lang="sl-SI" dirty="0" smtClean="0"/>
              <a:t>(Lessig, 2010) in the media sector</a:t>
            </a:r>
          </a:p>
        </p:txBody>
      </p:sp>
      <p:pic>
        <p:nvPicPr>
          <p:cNvPr id="4" name="Content Placeholder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bwMode="auto">
          <a:xfrm>
            <a:off x="285720" y="357166"/>
            <a:ext cx="1081472" cy="87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403648" y="274638"/>
            <a:ext cx="7283152" cy="1143000"/>
          </a:xfrm>
        </p:spPr>
        <p:txBody>
          <a:bodyPr/>
          <a:lstStyle/>
          <a:p>
            <a:pPr eaLnBrk="1" hangingPunct="1"/>
            <a:r>
              <a:rPr lang="sl-SI" sz="4000" dirty="0" smtClean="0">
                <a:solidFill>
                  <a:srgbClr val="C00000"/>
                </a:solidFill>
              </a:rPr>
              <a:t>Media policy</a:t>
            </a:r>
          </a:p>
        </p:txBody>
      </p:sp>
      <p:sp>
        <p:nvSpPr>
          <p:cNvPr id="3" name="Content Placeholder 2"/>
          <p:cNvSpPr>
            <a:spLocks noGrp="1"/>
          </p:cNvSpPr>
          <p:nvPr>
            <p:ph idx="1"/>
          </p:nvPr>
        </p:nvSpPr>
        <p:spPr/>
        <p:txBody>
          <a:bodyPr rtlCol="0">
            <a:normAutofit fontScale="70000" lnSpcReduction="20000"/>
          </a:bodyPr>
          <a:lstStyle/>
          <a:p>
            <a:pPr marL="457200" indent="-457200"/>
            <a:r>
              <a:rPr lang="sl-SI" dirty="0" smtClean="0"/>
              <a:t>Media policy interventions </a:t>
            </a:r>
            <a:r>
              <a:rPr lang="sl-SI" b="1" dirty="0" smtClean="0"/>
              <a:t>not guided by public interest</a:t>
            </a:r>
            <a:r>
              <a:rPr lang="sl-SI" dirty="0" smtClean="0"/>
              <a:t>, detected through systematic analysis, public discussions and search for consensus in society what kind of media we want</a:t>
            </a:r>
          </a:p>
          <a:p>
            <a:pPr marL="457200" indent="-457200">
              <a:buFont typeface="Arial" panose="020B0604020202020204" pitchFamily="34" charset="0"/>
              <a:buChar char="•"/>
            </a:pPr>
            <a:r>
              <a:rPr lang="sl-SI" dirty="0" smtClean="0"/>
              <a:t>Laws, concrete rules and measures instrumentalized for political agenda of particular political groups or for concrete benefit of particular private business and political interests</a:t>
            </a:r>
          </a:p>
          <a:p>
            <a:pPr marL="457200" indent="-457200">
              <a:buFont typeface="Arial" panose="020B0604020202020204" pitchFamily="34" charset="0"/>
              <a:buChar char="•"/>
            </a:pPr>
            <a:r>
              <a:rPr lang="sl-SI" dirty="0" smtClean="0"/>
              <a:t>Media industry does not openly play as an actor in media policy, but rather acts in the corridors of power</a:t>
            </a:r>
          </a:p>
          <a:p>
            <a:pPr marL="457200" indent="-457200">
              <a:buFont typeface="Arial" panose="020B0604020202020204" pitchFamily="34" charset="0"/>
              <a:buChar char="•"/>
            </a:pPr>
            <a:r>
              <a:rPr lang="sl-SI" dirty="0" smtClean="0"/>
              <a:t>Attention should be paid to </a:t>
            </a:r>
            <a:r>
              <a:rPr lang="sl-SI" b="1" dirty="0" smtClean="0"/>
              <a:t>lobbying </a:t>
            </a:r>
            <a:r>
              <a:rPr lang="sl-SI" dirty="0" smtClean="0"/>
              <a:t>or “legislative subsidies” granted to those that have formal or informal power to influence leigslative decisions or to affect regulation in specific area</a:t>
            </a:r>
          </a:p>
          <a:p>
            <a:pPr marL="457200" indent="-457200">
              <a:buFontTx/>
              <a:buChar char="-"/>
            </a:pPr>
            <a:r>
              <a:rPr lang="sl-SI" dirty="0" smtClean="0"/>
              <a:t>To be able to identify corruption risks in the media field, it is necessary </a:t>
            </a:r>
            <a:r>
              <a:rPr lang="sl-SI" b="1" dirty="0" smtClean="0"/>
              <a:t>to monitor carefully how media legislation is adopted </a:t>
            </a:r>
            <a:r>
              <a:rPr lang="sl-SI" dirty="0" smtClean="0"/>
              <a:t>and  to establish which “legislation subsidies” are available to particular media (owners) – </a:t>
            </a:r>
            <a:r>
              <a:rPr lang="sl-SI" b="1" dirty="0" smtClean="0"/>
              <a:t>Quid pro quo (a favour for a favour)</a:t>
            </a:r>
          </a:p>
          <a:p>
            <a:pPr eaLnBrk="1" fontAlgn="auto" hangingPunct="1">
              <a:spcAft>
                <a:spcPts val="0"/>
              </a:spcAft>
              <a:buFont typeface="Arial" pitchFamily="34" charset="0"/>
              <a:buChar char="•"/>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bwMode="auto">
          <a:xfrm>
            <a:off x="285720" y="357166"/>
            <a:ext cx="1081472" cy="87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403648" y="274638"/>
            <a:ext cx="7283152" cy="1143000"/>
          </a:xfrm>
        </p:spPr>
        <p:txBody>
          <a:bodyPr/>
          <a:lstStyle/>
          <a:p>
            <a:pPr eaLnBrk="1" hangingPunct="1"/>
            <a:r>
              <a:rPr lang="sl-SI" sz="4000" dirty="0" smtClean="0">
                <a:solidFill>
                  <a:srgbClr val="C00000"/>
                </a:solidFill>
              </a:rPr>
              <a:t>Media policy</a:t>
            </a:r>
          </a:p>
        </p:txBody>
      </p:sp>
      <p:sp>
        <p:nvSpPr>
          <p:cNvPr id="3" name="Content Placeholder 2"/>
          <p:cNvSpPr>
            <a:spLocks noGrp="1"/>
          </p:cNvSpPr>
          <p:nvPr>
            <p:ph idx="1"/>
          </p:nvPr>
        </p:nvSpPr>
        <p:spPr/>
        <p:txBody>
          <a:bodyPr rtlCol="0">
            <a:normAutofit fontScale="70000" lnSpcReduction="20000"/>
          </a:bodyPr>
          <a:lstStyle/>
          <a:p>
            <a:pPr marL="457200" indent="-457200">
              <a:buFont typeface="Arial" panose="020B0604020202020204" pitchFamily="34" charset="0"/>
              <a:buChar char="•"/>
            </a:pPr>
            <a:endParaRPr lang="sl-SI" dirty="0" smtClean="0"/>
          </a:p>
          <a:p>
            <a:pPr marL="457200" indent="-457200">
              <a:buFont typeface="Arial" panose="020B0604020202020204" pitchFamily="34" charset="0"/>
              <a:buChar char="•"/>
            </a:pPr>
            <a:r>
              <a:rPr lang="sl-SI" b="1" dirty="0" smtClean="0"/>
              <a:t>De </a:t>
            </a:r>
            <a:r>
              <a:rPr lang="sl-SI" b="1" dirty="0" smtClean="0"/>
              <a:t>facto vs. </a:t>
            </a:r>
            <a:r>
              <a:rPr lang="sl-SI" b="1" dirty="0" smtClean="0"/>
              <a:t>de jure</a:t>
            </a:r>
          </a:p>
          <a:p>
            <a:pPr marL="457200" indent="-457200">
              <a:buFont typeface="Arial" panose="020B0604020202020204" pitchFamily="34" charset="0"/>
              <a:buChar char="•"/>
            </a:pPr>
            <a:r>
              <a:rPr lang="sl-SI" dirty="0" smtClean="0"/>
              <a:t>Weak implementation of media laws – efficient regulation would affect interests which are protected by political groups in power</a:t>
            </a:r>
          </a:p>
          <a:p>
            <a:pPr marL="457200" indent="-457200">
              <a:buFont typeface="Arial" panose="020B0604020202020204" pitchFamily="34" charset="0"/>
              <a:buChar char="•"/>
            </a:pPr>
            <a:r>
              <a:rPr lang="sl-SI" dirty="0" smtClean="0"/>
              <a:t>Regulators – exposed to political pressure, weak, dependent on  the government, not given the power to efficiently act, or power is taken from them (e.g. CRA)</a:t>
            </a:r>
          </a:p>
          <a:p>
            <a:pPr marL="457200" indent="-457200">
              <a:buFont typeface="Arial" panose="020B0604020202020204" pitchFamily="34" charset="0"/>
              <a:buChar char="•"/>
            </a:pPr>
            <a:r>
              <a:rPr lang="sl-SI" dirty="0" smtClean="0"/>
              <a:t>Civil sector through which public interest could be articulated weak and with little influence</a:t>
            </a:r>
          </a:p>
          <a:p>
            <a:pPr marL="457200" indent="-457200">
              <a:buFont typeface="Arial" panose="020B0604020202020204" pitchFamily="34" charset="0"/>
              <a:buChar char="•"/>
            </a:pPr>
            <a:r>
              <a:rPr lang="sl-SI" b="1" dirty="0" smtClean="0"/>
              <a:t>Lack of policy which would strickly and systematically introduce and implement transparency in all parts of the media system, including ownership and finances of the media, is not an accident, it is a deliberate element of the pervading culture/system of institutional corruption which suits many actors in the media system guided by particular interests</a:t>
            </a:r>
          </a:p>
          <a:p>
            <a:pPr eaLnBrk="1" fontAlgn="auto" hangingPunct="1">
              <a:spcAft>
                <a:spcPts val="0"/>
              </a:spcAft>
              <a:buFont typeface="Arial" pitchFamily="34" charset="0"/>
              <a:buChar char="•"/>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bwMode="auto">
          <a:xfrm>
            <a:off x="285720" y="357166"/>
            <a:ext cx="1081472" cy="87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t>
            </a:r>
            <a:br>
              <a:rPr lang="bs-Latn-BA" dirty="0" smtClean="0">
                <a:solidFill>
                  <a:srgbClr val="C00000"/>
                </a:solidFill>
              </a:rPr>
            </a:br>
            <a:r>
              <a:rPr lang="bs-Latn-BA" dirty="0" smtClean="0">
                <a:solidFill>
                  <a:srgbClr val="C00000"/>
                </a:solidFill>
              </a:rPr>
              <a:t>	Media ownership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428596" y="1500174"/>
            <a:ext cx="7848872" cy="4737708"/>
          </a:xfrm>
          <a:prstGeom prst="rect">
            <a:avLst/>
          </a:prstGeom>
        </p:spPr>
        <p:txBody>
          <a:bodyPr vert="horz" lIns="91440" tIns="45720" rIns="91440" bIns="45720" rtlCol="0">
            <a:normAutofit fontScale="85000" lnSpcReduction="10000"/>
          </a:bodyPr>
          <a:lstStyle/>
          <a:p>
            <a:r>
              <a:rPr lang="sl-SI" sz="3200" dirty="0" smtClean="0">
                <a:latin typeface="+mn-lt"/>
              </a:rPr>
              <a:t>-</a:t>
            </a:r>
            <a:r>
              <a:rPr lang="en-GB" sz="3200" dirty="0" smtClean="0"/>
              <a:t>Media ownership is not transparent. Even when formal owners are known, data on real owners and/or on source of investment are hidden. </a:t>
            </a:r>
            <a:endParaRPr lang="sl-SI" sz="3200" dirty="0" smtClean="0"/>
          </a:p>
          <a:p>
            <a:endParaRPr lang="sl-SI" sz="3200" dirty="0" smtClean="0"/>
          </a:p>
          <a:p>
            <a:pPr>
              <a:buFontTx/>
              <a:buChar char="-"/>
            </a:pPr>
            <a:r>
              <a:rPr lang="en-GB" sz="3200" dirty="0" smtClean="0"/>
              <a:t>Media ownership is not gained for and driven by strategic business interests in the media market, but by political interests to control and use media for promotion of own and disqualification of opposing political agenda, or by particular business groups which use the media in </a:t>
            </a:r>
            <a:r>
              <a:rPr lang="en-GB" sz="3200" dirty="0" err="1" smtClean="0"/>
              <a:t>clientelistic</a:t>
            </a:r>
            <a:r>
              <a:rPr lang="en-GB" sz="3200" dirty="0" smtClean="0"/>
              <a:t> relations with political groups (seeking to achieve various “rents” and concessions).</a:t>
            </a:r>
            <a:endParaRPr lang="sl-SI" sz="3200" dirty="0" smtClean="0"/>
          </a:p>
          <a:p>
            <a:endParaRPr lang="sl-SI" sz="3200" dirty="0" smtClean="0">
              <a:latin typeface="+mn-lt"/>
            </a:endParaRPr>
          </a:p>
          <a:p>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t>
            </a:r>
            <a:br>
              <a:rPr lang="bs-Latn-BA" dirty="0" smtClean="0">
                <a:solidFill>
                  <a:srgbClr val="C00000"/>
                </a:solidFill>
              </a:rPr>
            </a:br>
            <a:r>
              <a:rPr lang="bs-Latn-BA" dirty="0" smtClean="0">
                <a:solidFill>
                  <a:srgbClr val="C00000"/>
                </a:solidFill>
              </a:rPr>
              <a:t>	Media finances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683568" y="1571612"/>
            <a:ext cx="7848872" cy="4737708"/>
          </a:xfrm>
          <a:prstGeom prst="rect">
            <a:avLst/>
          </a:prstGeom>
        </p:spPr>
        <p:txBody>
          <a:bodyPr vert="horz" lIns="91440" tIns="45720" rIns="91440" bIns="45720" rtlCol="0">
            <a:normAutofit/>
          </a:bodyPr>
          <a:lstStyle/>
          <a:p>
            <a:r>
              <a:rPr lang="sq-AL" sz="3200" dirty="0" smtClean="0"/>
              <a:t>Low transparency of data on the financial operations of media </a:t>
            </a:r>
            <a:r>
              <a:rPr lang="sq-AL" sz="3200" dirty="0" smtClean="0"/>
              <a:t>business.</a:t>
            </a:r>
            <a:endParaRPr lang="sq-AL" sz="3200" dirty="0" smtClean="0"/>
          </a:p>
          <a:p>
            <a:endParaRPr lang="sq-AL" sz="3200" dirty="0" smtClean="0"/>
          </a:p>
          <a:p>
            <a:r>
              <a:rPr lang="sl-SI" sz="3200" dirty="0" smtClean="0"/>
              <a:t>S</a:t>
            </a:r>
            <a:r>
              <a:rPr lang="en-GB" sz="3200" dirty="0" err="1" smtClean="0"/>
              <a:t>trong</a:t>
            </a:r>
            <a:r>
              <a:rPr lang="en-GB" sz="3200" dirty="0" smtClean="0"/>
              <a:t> dependence on the financial flows involving the state</a:t>
            </a:r>
            <a:endParaRPr lang="sl-SI" sz="3200" dirty="0" smtClean="0"/>
          </a:p>
          <a:p>
            <a:endParaRPr lang="sl-SI" sz="3200" dirty="0" smtClean="0"/>
          </a:p>
          <a:p>
            <a:r>
              <a:rPr lang="sl-SI" sz="3200" dirty="0" smtClean="0"/>
              <a:t>=Media finances: economic levers in the hands of political lords</a:t>
            </a:r>
          </a:p>
          <a:p>
            <a:endParaRPr lang="sq-AL" sz="3200" dirty="0" smtClean="0"/>
          </a:p>
          <a:p>
            <a:endParaRPr lang="sl-SI" sz="3200" dirty="0" smtClean="0">
              <a:latin typeface="+mn-lt"/>
            </a:endParaRPr>
          </a:p>
          <a:p>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Media finances</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571472" y="1285860"/>
            <a:ext cx="7960968" cy="5023460"/>
          </a:xfrm>
          <a:prstGeom prst="rect">
            <a:avLst/>
          </a:prstGeom>
        </p:spPr>
        <p:txBody>
          <a:bodyPr vert="horz" lIns="91440" tIns="45720" rIns="91440" bIns="45720" rtlCol="0">
            <a:normAutofit fontScale="40000" lnSpcReduction="20000"/>
          </a:bodyPr>
          <a:lstStyle/>
          <a:p>
            <a:r>
              <a:rPr lang="sl-SI" sz="5900" dirty="0" smtClean="0">
                <a:latin typeface="Arial" pitchFamily="34" charset="0"/>
                <a:cs typeface="Arial" pitchFamily="34" charset="0"/>
              </a:rPr>
              <a:t>Consequence of p</a:t>
            </a:r>
            <a:r>
              <a:rPr lang="en-GB" sz="5900" dirty="0" err="1" smtClean="0">
                <a:latin typeface="Arial" pitchFamily="34" charset="0"/>
                <a:cs typeface="Arial" pitchFamily="34" charset="0"/>
              </a:rPr>
              <a:t>olitically</a:t>
            </a:r>
            <a:r>
              <a:rPr lang="en-GB" sz="5900" dirty="0" smtClean="0">
                <a:latin typeface="Arial" pitchFamily="34" charset="0"/>
                <a:cs typeface="Arial" pitchFamily="34" charset="0"/>
              </a:rPr>
              <a:t> </a:t>
            </a:r>
            <a:r>
              <a:rPr lang="en-GB" sz="5900" dirty="0" smtClean="0">
                <a:latin typeface="Arial" pitchFamily="34" charset="0"/>
                <a:cs typeface="Arial" pitchFamily="34" charset="0"/>
              </a:rPr>
              <a:t>motivated distribution of state funds to influence media </a:t>
            </a:r>
            <a:r>
              <a:rPr lang="en-GB" sz="5900" dirty="0" smtClean="0">
                <a:latin typeface="Arial" pitchFamily="34" charset="0"/>
                <a:cs typeface="Arial" pitchFamily="34" charset="0"/>
              </a:rPr>
              <a:t>operation</a:t>
            </a:r>
            <a:r>
              <a:rPr lang="sl-SI" sz="5900" dirty="0" smtClean="0">
                <a:latin typeface="Arial" pitchFamily="34" charset="0"/>
                <a:cs typeface="Arial" pitchFamily="34" charset="0"/>
              </a:rPr>
              <a:t>:</a:t>
            </a:r>
            <a:r>
              <a:rPr lang="en-GB" sz="5900" dirty="0" smtClean="0">
                <a:latin typeface="Arial" pitchFamily="34" charset="0"/>
                <a:cs typeface="Arial" pitchFamily="34" charset="0"/>
              </a:rPr>
              <a:t> </a:t>
            </a:r>
            <a:r>
              <a:rPr lang="en-GB" sz="5900" dirty="0" smtClean="0">
                <a:latin typeface="Arial" pitchFamily="34" charset="0"/>
                <a:cs typeface="Arial" pitchFamily="34" charset="0"/>
              </a:rPr>
              <a:t>(</a:t>
            </a:r>
            <a:r>
              <a:rPr lang="en-GB" sz="5900" dirty="0" err="1" smtClean="0">
                <a:latin typeface="Arial" pitchFamily="34" charset="0"/>
                <a:cs typeface="Arial" pitchFamily="34" charset="0"/>
              </a:rPr>
              <a:t>ab</a:t>
            </a:r>
            <a:r>
              <a:rPr lang="en-GB" sz="5900" dirty="0" smtClean="0">
                <a:latin typeface="Arial" pitchFamily="34" charset="0"/>
                <a:cs typeface="Arial" pitchFamily="34" charset="0"/>
              </a:rPr>
              <a:t>)use of media as a means of shaping public opinion, boosting political ratings or increasing individual wealth. </a:t>
            </a:r>
            <a:endParaRPr lang="sl-SI" sz="5900" dirty="0" smtClean="0">
              <a:latin typeface="Arial" pitchFamily="34" charset="0"/>
              <a:cs typeface="Arial" pitchFamily="34" charset="0"/>
            </a:endParaRPr>
          </a:p>
          <a:p>
            <a:endParaRPr lang="sl-SI" sz="5900" dirty="0" smtClean="0">
              <a:latin typeface="Arial" pitchFamily="34" charset="0"/>
              <a:cs typeface="Arial" pitchFamily="34" charset="0"/>
            </a:endParaRPr>
          </a:p>
          <a:p>
            <a:r>
              <a:rPr lang="en-GB" sz="5900" dirty="0" smtClean="0">
                <a:latin typeface="Arial" pitchFamily="34" charset="0"/>
                <a:cs typeface="Arial" pitchFamily="34" charset="0"/>
              </a:rPr>
              <a:t>The trends are clear. Political parties and politicians, using funds from the state budget, maintain a web of politically affiliated and politically motivated agencies whose owners use a network of a small number of powerful people to establish control over the media sector.</a:t>
            </a:r>
            <a:r>
              <a:rPr lang="sl-SI" sz="5900" dirty="0" smtClean="0">
                <a:latin typeface="Arial" pitchFamily="34" charset="0"/>
                <a:cs typeface="Arial" pitchFamily="34" charset="0"/>
              </a:rPr>
              <a:t> </a:t>
            </a:r>
          </a:p>
          <a:p>
            <a:endParaRPr lang="sl-SI" sz="5900" dirty="0" smtClean="0">
              <a:latin typeface="Arial" pitchFamily="34" charset="0"/>
              <a:cs typeface="Arial" pitchFamily="34" charset="0"/>
            </a:endParaRPr>
          </a:p>
          <a:p>
            <a:r>
              <a:rPr lang="en-GB" sz="5900" dirty="0" smtClean="0">
                <a:latin typeface="Arial" pitchFamily="34" charset="0"/>
                <a:cs typeface="Arial" pitchFamily="34" charset="0"/>
              </a:rPr>
              <a:t>Owing to this hijacking of funds, most of the media are never critical of the state bodies’ operation, except in cases when it suits the interests of certain political parties or a part of the political elite.</a:t>
            </a:r>
            <a:endParaRPr lang="sl-SI" sz="5900" dirty="0" smtClean="0">
              <a:latin typeface="Arial" pitchFamily="34" charset="0"/>
              <a:cs typeface="Arial" pitchFamily="34" charset="0"/>
            </a:endParaRPr>
          </a:p>
          <a:p>
            <a:r>
              <a:rPr lang="sl-SI" sz="3200" dirty="0" smtClean="0"/>
              <a:t> </a:t>
            </a:r>
          </a:p>
          <a:p>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4219216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sl-SI" dirty="0" smtClean="0">
                <a:solidFill>
                  <a:srgbClr val="C00000"/>
                </a:solidFill>
              </a:rPr>
              <a:t/>
            </a:r>
            <a:br>
              <a:rPr lang="sl-SI" dirty="0" smtClean="0">
                <a:solidFill>
                  <a:srgbClr val="C00000"/>
                </a:solidFill>
              </a:rPr>
            </a:br>
            <a:r>
              <a:rPr lang="sl-SI" dirty="0" smtClean="0">
                <a:solidFill>
                  <a:srgbClr val="C00000"/>
                </a:solidFill>
              </a:rPr>
              <a:t/>
            </a:r>
            <a:br>
              <a:rPr lang="sl-SI" dirty="0" smtClean="0">
                <a:solidFill>
                  <a:srgbClr val="C00000"/>
                </a:solidFill>
              </a:rPr>
            </a:br>
            <a:r>
              <a:rPr lang="sl-SI" dirty="0" smtClean="0">
                <a:solidFill>
                  <a:srgbClr val="C00000"/>
                </a:solidFill>
              </a:rPr>
              <a:t>South East European Media Observatory?</a:t>
            </a:r>
            <a:r>
              <a:rPr lang="sl-SI" dirty="0" smtClean="0">
                <a:solidFill>
                  <a:srgbClr val="C00000"/>
                </a:solidFill>
                <a:effectLst>
                  <a:outerShdw blurRad="38100" dist="38100" dir="2700000" algn="tl">
                    <a:srgbClr val="000000">
                      <a:alpha val="43137"/>
                    </a:srgbClr>
                  </a:outerShdw>
                </a:effectLst>
              </a:rPr>
              <a:t/>
            </a:r>
            <a:br>
              <a:rPr lang="sl-SI" dirty="0" smtClean="0">
                <a:solidFill>
                  <a:srgbClr val="C00000"/>
                </a:solidFill>
                <a:effectLst>
                  <a:outerShdw blurRad="38100" dist="38100" dir="2700000" algn="tl">
                    <a:srgbClr val="000000">
                      <a:alpha val="43137"/>
                    </a:srgbClr>
                  </a:outerShdw>
                </a:effectLst>
              </a:rPr>
            </a:br>
            <a:r>
              <a:rPr lang="sl-SI" dirty="0" smtClean="0"/>
              <a:t/>
            </a:r>
            <a:br>
              <a:rPr lang="sl-SI" dirty="0" smtClean="0"/>
            </a:br>
            <a:endParaRPr lang="sl-SI" dirty="0"/>
          </a:p>
        </p:txBody>
      </p:sp>
      <p:sp>
        <p:nvSpPr>
          <p:cNvPr id="3075" name="Content Placeholder 2"/>
          <p:cNvSpPr>
            <a:spLocks noGrp="1"/>
          </p:cNvSpPr>
          <p:nvPr>
            <p:ph idx="1"/>
          </p:nvPr>
        </p:nvSpPr>
        <p:spPr>
          <a:xfrm>
            <a:off x="285720" y="1357298"/>
            <a:ext cx="8501122" cy="5500702"/>
          </a:xfrm>
        </p:spPr>
        <p:txBody>
          <a:bodyPr/>
          <a:lstStyle/>
          <a:p>
            <a:r>
              <a:rPr lang="en-US" sz="2600" dirty="0" smtClean="0"/>
              <a:t>is a regional partnership of civil society organizations aimed at enhancing media freedom and pluralism, and influencing media reforms in the countries of South East Europe.</a:t>
            </a:r>
          </a:p>
          <a:p>
            <a:r>
              <a:rPr lang="sl-SI" altLang="sl-SI" sz="2600" dirty="0" smtClean="0"/>
              <a:t>connects seven media centers/institutes from Albania, Bosnia and Herzegovina, Croatia, Hungary, Macedonia, Serbia and Slovenia, all being members of the regional network SEENPM (established in 2000)</a:t>
            </a:r>
          </a:p>
          <a:p>
            <a:r>
              <a:rPr lang="sl-SI" altLang="sl-SI" sz="2600" dirty="0" smtClean="0"/>
              <a:t>started in December 2012 with the support of the European Union (DG Enlargement)</a:t>
            </a:r>
          </a:p>
          <a:p>
            <a:r>
              <a:rPr lang="sl-SI" altLang="sl-SI" sz="2600" dirty="0" smtClean="0"/>
              <a:t>Phase 1: two years, until December 2014 </a:t>
            </a:r>
          </a:p>
          <a:p>
            <a:r>
              <a:rPr lang="sl-SI" altLang="sl-SI" sz="2600" dirty="0" smtClean="0"/>
              <a:t>Phase 2: 2015-2016 to include also Kosovo, Montenegro and Turkey</a:t>
            </a:r>
          </a:p>
          <a:p>
            <a:pPr>
              <a:buNone/>
            </a:pPr>
            <a:endParaRPr lang="sl-SI" altLang="sl-SI" sz="2800" dirty="0" smtClean="0"/>
          </a:p>
        </p:txBody>
      </p:sp>
      <p:pic>
        <p:nvPicPr>
          <p:cNvPr id="5" name="Content Placeholder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l-SI" dirty="0" smtClean="0"/>
              <a:t>Political parties</a:t>
            </a:r>
            <a:endParaRPr lang="mk-MK" dirty="0"/>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57158" y="1071546"/>
            <a:ext cx="8429684" cy="5909310"/>
          </a:xfrm>
          <a:prstGeom prst="rect">
            <a:avLst/>
          </a:prstGeom>
          <a:noFill/>
        </p:spPr>
        <p:txBody>
          <a:bodyPr wrap="square" rtlCol="0">
            <a:spAutoFit/>
          </a:bodyPr>
          <a:lstStyle/>
          <a:p>
            <a:endParaRPr lang="sq-AL" sz="2400" b="1" dirty="0" smtClean="0">
              <a:latin typeface="+mn-lt"/>
            </a:endParaRPr>
          </a:p>
          <a:p>
            <a:r>
              <a:rPr lang="sq-AL" sz="2400" b="1" dirty="0" smtClean="0">
                <a:latin typeface="+mn-lt"/>
              </a:rPr>
              <a:t>Funding from political parties</a:t>
            </a:r>
          </a:p>
          <a:p>
            <a:pPr>
              <a:buFontTx/>
              <a:buChar char="-"/>
            </a:pPr>
            <a:r>
              <a:rPr lang="sq-AL" sz="2400" dirty="0" smtClean="0">
                <a:latin typeface="+mn-lt"/>
              </a:rPr>
              <a:t>Direct relationship between electoral periods and advertising revenue, indicating the dependence of the media outlets on political funding for their survival. </a:t>
            </a:r>
          </a:p>
          <a:p>
            <a:endParaRPr lang="sq-AL" sz="2400" dirty="0" smtClean="0">
              <a:latin typeface="+mn-lt"/>
            </a:endParaRPr>
          </a:p>
          <a:p>
            <a:pPr>
              <a:buFontTx/>
              <a:buChar char="-"/>
            </a:pPr>
            <a:r>
              <a:rPr lang="sq-AL" sz="2400" dirty="0" smtClean="0">
                <a:latin typeface="+mn-lt"/>
              </a:rPr>
              <a:t>Rules for transparency of electoral campaigns are not adequate  and there are problems with their implementation.</a:t>
            </a:r>
          </a:p>
          <a:p>
            <a:endParaRPr lang="sq-AL" sz="2400" dirty="0" smtClean="0">
              <a:latin typeface="+mn-lt"/>
            </a:endParaRPr>
          </a:p>
          <a:p>
            <a:pPr>
              <a:buFontTx/>
              <a:buChar char="-"/>
            </a:pPr>
            <a:r>
              <a:rPr lang="sq-AL" sz="2400" dirty="0" smtClean="0">
                <a:latin typeface="+mn-lt"/>
              </a:rPr>
              <a:t>In some countries there are also problems with parties having debts to televisions that broadcast their advertising spots (Albania,) or media are donors to political parties (Macedonia) which raises doubts both on the nature of relationship between political parties and the media, and the financial viability of the media</a:t>
            </a:r>
          </a:p>
          <a:p>
            <a:pPr>
              <a:buFontTx/>
              <a:buChar char="-"/>
            </a:pPr>
            <a:endParaRPr lang="sq-AL" dirty="0"/>
          </a:p>
        </p:txBody>
      </p:sp>
    </p:spTree>
    <p:extLst>
      <p:ext uri="{BB962C8B-B14F-4D97-AF65-F5344CB8AC3E}">
        <p14:creationId xmlns:p14="http://schemas.microsoft.com/office/powerpoint/2010/main" xmlns="" val="4219216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l-SI" dirty="0" smtClean="0"/>
              <a:t>Advertising</a:t>
            </a:r>
            <a:endParaRPr lang="mk-MK" dirty="0"/>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357158" y="1714488"/>
            <a:ext cx="8786842" cy="4154984"/>
          </a:xfrm>
          <a:prstGeom prst="rect">
            <a:avLst/>
          </a:prstGeom>
          <a:noFill/>
        </p:spPr>
        <p:txBody>
          <a:bodyPr wrap="square" rtlCol="0">
            <a:spAutoFit/>
          </a:bodyPr>
          <a:lstStyle/>
          <a:p>
            <a:endParaRPr lang="sq-AL" sz="2400" dirty="0" smtClean="0">
              <a:latin typeface="+mn-lt"/>
            </a:endParaRPr>
          </a:p>
          <a:p>
            <a:pPr>
              <a:buFontTx/>
              <a:buChar char="-"/>
            </a:pPr>
            <a:endParaRPr lang="sq-AL" sz="2400" dirty="0" smtClean="0">
              <a:latin typeface="+mn-lt"/>
            </a:endParaRPr>
          </a:p>
          <a:p>
            <a:pPr>
              <a:buFontTx/>
              <a:buChar char="-"/>
            </a:pPr>
            <a:r>
              <a:rPr lang="sq-AL" sz="2400" dirty="0" smtClean="0">
                <a:latin typeface="+mn-lt"/>
              </a:rPr>
              <a:t> Controversial role of intermediary advertising agencies: politically affiliated, becoming another way of having political influence on the media (e.g. Serbia), where the media is rewarded or punished depending on their political attitude.</a:t>
            </a:r>
          </a:p>
          <a:p>
            <a:pPr>
              <a:buFontTx/>
              <a:buChar char="-"/>
            </a:pPr>
            <a:endParaRPr lang="en-US" sz="2400" dirty="0" smtClean="0">
              <a:latin typeface="+mn-lt"/>
            </a:endParaRPr>
          </a:p>
          <a:p>
            <a:endParaRPr lang="sq-AL" sz="2400" dirty="0" smtClean="0">
              <a:latin typeface="+mn-lt"/>
            </a:endParaRPr>
          </a:p>
          <a:p>
            <a:pPr>
              <a:buFontTx/>
              <a:buChar char="-"/>
            </a:pPr>
            <a:r>
              <a:rPr lang="sq-AL" sz="2400" dirty="0" smtClean="0">
                <a:latin typeface="+mn-lt"/>
              </a:rPr>
              <a:t>Influence of large advertisers on media content or on media silence is evident in most countries, given their significance for the survival of these media.</a:t>
            </a:r>
            <a:endParaRPr lang="sq-AL" sz="2400" dirty="0">
              <a:latin typeface="+mn-lt"/>
            </a:endParaRPr>
          </a:p>
        </p:txBody>
      </p:sp>
    </p:spTree>
    <p:extLst>
      <p:ext uri="{BB962C8B-B14F-4D97-AF65-F5344CB8AC3E}">
        <p14:creationId xmlns:p14="http://schemas.microsoft.com/office/powerpoint/2010/main" xmlns="" val="4219216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a:xfrm>
            <a:off x="285720" y="274638"/>
            <a:ext cx="8401080" cy="1011222"/>
          </a:xfrm>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Journalists?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500034" y="1500174"/>
            <a:ext cx="8001056" cy="4809146"/>
          </a:xfrm>
          <a:prstGeom prst="rect">
            <a:avLst/>
          </a:prstGeom>
        </p:spPr>
        <p:txBody>
          <a:bodyPr vert="horz" lIns="91440" tIns="45720" rIns="91440" bIns="45720" rtlCol="0">
            <a:noAutofit/>
          </a:bodyPr>
          <a:lstStyle/>
          <a:p>
            <a:pPr marL="342900" lvl="0" indent="-342900" fontAlgn="auto">
              <a:spcBef>
                <a:spcPct val="20000"/>
              </a:spcBef>
              <a:spcAft>
                <a:spcPts val="0"/>
              </a:spcAft>
              <a:buFont typeface="Arial" panose="020B0604020202020204" pitchFamily="34" charset="0"/>
              <a:buChar char="•"/>
              <a:defRPr/>
            </a:pPr>
            <a:r>
              <a:rPr lang="sl-SI" sz="2400" dirty="0" smtClean="0">
                <a:latin typeface="+mn-lt"/>
              </a:rPr>
              <a:t>T</a:t>
            </a:r>
            <a:r>
              <a:rPr lang="en-GB" sz="2400" dirty="0" smtClean="0">
                <a:latin typeface="+mn-lt"/>
              </a:rPr>
              <a:t>o be a journalist in Albania, </a:t>
            </a:r>
            <a:r>
              <a:rPr lang="en-GB" sz="2400" dirty="0" err="1" smtClean="0">
                <a:latin typeface="+mn-lt"/>
              </a:rPr>
              <a:t>BiH</a:t>
            </a:r>
            <a:r>
              <a:rPr lang="en-GB" sz="2400" dirty="0" smtClean="0">
                <a:latin typeface="+mn-lt"/>
              </a:rPr>
              <a:t>, Croatia, Macedonia and Serbia – the countries covered by our research – today means to be socially degraded to a servant of businessmen, professionally reduced to the “microphone holder” (a term often used by journalists interviewed in our research), and economically reduced to a precarious worker without rights, whose salary is often lower than the national average and sometimes delayed by several months.</a:t>
            </a:r>
            <a:r>
              <a:rPr lang="sl-SI" sz="2400" dirty="0" smtClean="0">
                <a:latin typeface="+mn-lt"/>
              </a:rPr>
              <a:t> </a:t>
            </a:r>
          </a:p>
          <a:p>
            <a:pPr marL="342900" lvl="0" indent="-342900" fontAlgn="auto">
              <a:spcBef>
                <a:spcPct val="20000"/>
              </a:spcBef>
              <a:spcAft>
                <a:spcPts val="0"/>
              </a:spcAft>
              <a:buFont typeface="Arial" panose="020B0604020202020204" pitchFamily="34" charset="0"/>
              <a:buChar char="•"/>
              <a:defRPr/>
            </a:pPr>
            <a:endParaRPr lang="sl-SI" sz="2400" dirty="0" smtClean="0">
              <a:latin typeface="+mn-lt"/>
            </a:endParaRPr>
          </a:p>
          <a:p>
            <a:pPr marL="342900" lvl="0" indent="-342900" fontAlgn="auto">
              <a:spcBef>
                <a:spcPct val="20000"/>
              </a:spcBef>
              <a:spcAft>
                <a:spcPts val="0"/>
              </a:spcAft>
              <a:buFont typeface="Arial" panose="020B0604020202020204" pitchFamily="34" charset="0"/>
              <a:buChar char="•"/>
              <a:defRPr/>
            </a:pPr>
            <a:r>
              <a:rPr lang="en-GB" sz="2400" dirty="0" smtClean="0">
                <a:latin typeface="+mn-lt"/>
              </a:rPr>
              <a:t>Here we have in mind the average journalist’s salary</a:t>
            </a:r>
            <a:r>
              <a:rPr lang="sl-SI" sz="2400" dirty="0" smtClean="0">
                <a:latin typeface="+mn-lt"/>
              </a:rPr>
              <a:t> </a:t>
            </a:r>
            <a:r>
              <a:rPr lang="en-GB" sz="2400" dirty="0" smtClean="0">
                <a:latin typeface="+mn-lt"/>
              </a:rPr>
              <a:t>between 250 and 350 euro (except in Croatia, where the wages are higher)</a:t>
            </a:r>
            <a:r>
              <a:rPr lang="sl-SI" sz="2400" dirty="0" smtClean="0">
                <a:latin typeface="+mn-lt"/>
              </a:rPr>
              <a:t>.</a:t>
            </a:r>
            <a:endParaRPr kumimoji="0" lang="mk-MK"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a:xfrm>
            <a:off x="571472" y="274638"/>
            <a:ext cx="8115328" cy="868346"/>
          </a:xfrm>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Journalistists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285720" y="1142984"/>
            <a:ext cx="8429684" cy="5166336"/>
          </a:xfrm>
          <a:prstGeom prst="rect">
            <a:avLst/>
          </a:prstGeom>
        </p:spPr>
        <p:txBody>
          <a:bodyPr vert="horz" lIns="91440" tIns="45720" rIns="91440" bIns="45720" rtlCol="0">
            <a:normAutofit fontScale="47500" lnSpcReduction="20000"/>
          </a:bodyPr>
          <a:lstStyle/>
          <a:p>
            <a:endParaRPr lang="sl-SI" sz="5100" dirty="0" smtClean="0">
              <a:latin typeface="+mn-lt"/>
            </a:endParaRPr>
          </a:p>
          <a:p>
            <a:r>
              <a:rPr lang="en-GB" sz="5100" dirty="0" smtClean="0">
                <a:latin typeface="+mn-lt"/>
              </a:rPr>
              <a:t>There are hundreds of unemployed journalists in the countries we researched; anyone can become a journalist without having the needed skills and qualifications, and all that is exploited by media owners to reduce labour costs and exert pressure.</a:t>
            </a:r>
            <a:r>
              <a:rPr lang="sl-SI" sz="5100" dirty="0" smtClean="0">
                <a:latin typeface="+mn-lt"/>
              </a:rPr>
              <a:t> </a:t>
            </a:r>
          </a:p>
          <a:p>
            <a:endParaRPr lang="sl-SI" sz="5100" dirty="0" smtClean="0">
              <a:latin typeface="+mn-lt"/>
            </a:endParaRPr>
          </a:p>
          <a:p>
            <a:r>
              <a:rPr lang="en-GB" sz="5100" dirty="0" smtClean="0">
                <a:latin typeface="+mn-lt"/>
              </a:rPr>
              <a:t>In such circumstances of predatory capitalism, ethical issues in journalism are considered a “luxury” by many interviewed journalists, or something that creates a lot of difficulties for them if they persist on ethical standards. </a:t>
            </a:r>
            <a:endParaRPr lang="sl-SI" sz="5100" dirty="0" smtClean="0">
              <a:latin typeface="+mn-lt"/>
            </a:endParaRPr>
          </a:p>
          <a:p>
            <a:endParaRPr lang="sl-SI" sz="5100" dirty="0" smtClean="0">
              <a:latin typeface="+mn-lt"/>
            </a:endParaRPr>
          </a:p>
          <a:p>
            <a:r>
              <a:rPr lang="en-GB" sz="5100" dirty="0" smtClean="0">
                <a:latin typeface="+mn-lt"/>
              </a:rPr>
              <a:t>Journalists are threatened, accused and attacked. </a:t>
            </a:r>
            <a:endParaRPr lang="sl-SI" sz="5100" dirty="0" smtClean="0">
              <a:latin typeface="+mn-lt"/>
            </a:endParaRPr>
          </a:p>
          <a:p>
            <a:r>
              <a:rPr lang="en-GB" sz="5100" dirty="0" smtClean="0">
                <a:latin typeface="+mn-lt"/>
              </a:rPr>
              <a:t>Investigative journalists are especially in danger</a:t>
            </a:r>
            <a:r>
              <a:rPr lang="sl-SI" sz="5100" dirty="0" smtClean="0">
                <a:latin typeface="+mn-lt"/>
              </a:rPr>
              <a:t>.</a:t>
            </a:r>
          </a:p>
          <a:p>
            <a:endParaRPr lang="sl-SI" sz="5100" dirty="0" smtClean="0">
              <a:latin typeface="+mn-lt"/>
            </a:endParaRPr>
          </a:p>
          <a:p>
            <a:r>
              <a:rPr lang="en-GB" sz="5100" dirty="0" smtClean="0">
                <a:latin typeface="+mn-lt"/>
              </a:rPr>
              <a:t>Professional and economic degradation, however, did not trigger an organized resistance</a:t>
            </a:r>
            <a:r>
              <a:rPr lang="sl-SI" sz="5100" dirty="0" smtClean="0">
                <a:latin typeface="+mn-lt"/>
              </a:rPr>
              <a:t> </a:t>
            </a:r>
            <a:r>
              <a:rPr lang="en-GB" sz="5100" dirty="0" smtClean="0">
                <a:latin typeface="+mn-lt"/>
              </a:rPr>
              <a:t>on the part of journalists.</a:t>
            </a:r>
            <a:endParaRPr lang="sl-SI" sz="5100" dirty="0" smtClean="0">
              <a:latin typeface="+mn-lt"/>
            </a:endParaRPr>
          </a:p>
          <a:p>
            <a:endParaRPr lang="sl-SI" sz="3200" dirty="0" smtClean="0"/>
          </a:p>
          <a:p>
            <a:pPr marL="342900" lvl="0" indent="-342900" fontAlgn="auto">
              <a:spcBef>
                <a:spcPct val="20000"/>
              </a:spcBef>
              <a:spcAft>
                <a:spcPts val="0"/>
              </a:spcAft>
              <a:buFont typeface="Arial" panose="020B0604020202020204" pitchFamily="34" charset="0"/>
              <a:buChar char="•"/>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a:xfrm>
            <a:off x="785786" y="274638"/>
            <a:ext cx="7901014" cy="1082660"/>
          </a:xfrm>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Journalists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714348" y="1285860"/>
            <a:ext cx="7818092" cy="5572140"/>
          </a:xfrm>
          <a:prstGeom prst="rect">
            <a:avLst/>
          </a:prstGeom>
        </p:spPr>
        <p:txBody>
          <a:bodyPr vert="horz" lIns="91440" tIns="45720" rIns="91440" bIns="45720" rtlCol="0">
            <a:noAutofit/>
          </a:bodyPr>
          <a:lstStyle/>
          <a:p>
            <a:pPr marL="342900" lvl="0" indent="-342900" fontAlgn="auto">
              <a:spcBef>
                <a:spcPct val="20000"/>
              </a:spcBef>
              <a:spcAft>
                <a:spcPts val="0"/>
              </a:spcAft>
              <a:buFont typeface="Arial" panose="020B0604020202020204" pitchFamily="34" charset="0"/>
              <a:buChar char="•"/>
              <a:defRPr/>
            </a:pPr>
            <a:r>
              <a:rPr kumimoji="0" lang="sl-SI" sz="2400" b="0" i="0" u="none" strike="noStrike" kern="1200" cap="none" spc="0" normalizeH="0" baseline="0" noProof="0" dirty="0" smtClean="0">
                <a:ln>
                  <a:noFill/>
                </a:ln>
                <a:solidFill>
                  <a:schemeClr val="tx1"/>
                </a:solidFill>
                <a:effectLst/>
                <a:uLnTx/>
                <a:uFillTx/>
                <a:latin typeface="+mn-lt"/>
                <a:ea typeface="+mn-ea"/>
                <a:cs typeface="+mn-cs"/>
              </a:rPr>
              <a:t>MK: party-political colonial pressure on</a:t>
            </a:r>
            <a:r>
              <a:rPr kumimoji="0" lang="sl-SI" sz="2400" b="0" i="0" u="none" strike="noStrike" kern="1200" cap="none" spc="0" normalizeH="0" noProof="0" dirty="0" smtClean="0">
                <a:ln>
                  <a:noFill/>
                </a:ln>
                <a:solidFill>
                  <a:schemeClr val="tx1"/>
                </a:solidFill>
                <a:effectLst/>
                <a:uLnTx/>
                <a:uFillTx/>
                <a:latin typeface="+mn-lt"/>
                <a:ea typeface="+mn-ea"/>
                <a:cs typeface="+mn-cs"/>
              </a:rPr>
              <a:t> the media and journalists</a:t>
            </a:r>
            <a:endParaRPr kumimoji="0" lang="sl-SI" sz="2400" b="0"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fontAlgn="auto">
              <a:spcBef>
                <a:spcPct val="20000"/>
              </a:spcBef>
              <a:spcAft>
                <a:spcPts val="0"/>
              </a:spcAft>
              <a:buFont typeface="Arial" panose="020B0604020202020204" pitchFamily="34" charset="0"/>
              <a:buChar char="•"/>
              <a:defRPr/>
            </a:pPr>
            <a:r>
              <a:rPr lang="sl-SI" sz="2400" dirty="0" smtClean="0">
                <a:latin typeface="+mn-lt"/>
                <a:cs typeface="+mn-cs"/>
              </a:rPr>
              <a:t>There is top-down political engineering in the way the newsrooms are being cleaned from real journalists</a:t>
            </a:r>
          </a:p>
          <a:p>
            <a:pPr marL="342900" lvl="0" indent="-342900" fontAlgn="auto">
              <a:spcBef>
                <a:spcPct val="20000"/>
              </a:spcBef>
              <a:spcAft>
                <a:spcPts val="0"/>
              </a:spcAft>
              <a:buFont typeface="Arial" panose="020B0604020202020204" pitchFamily="34" charset="0"/>
              <a:buChar char="•"/>
              <a:defRPr/>
            </a:pPr>
            <a:r>
              <a:rPr lang="sl-SI" sz="2400" dirty="0" smtClean="0">
                <a:latin typeface="+mn-lt"/>
                <a:cs typeface="+mn-cs"/>
              </a:rPr>
              <a:t>Culture of “podobnost” (eligibility) in relations between political actors and journalists</a:t>
            </a:r>
          </a:p>
          <a:p>
            <a:pPr marL="342900" lvl="0" indent="-342900" fontAlgn="auto">
              <a:spcBef>
                <a:spcPct val="20000"/>
              </a:spcBef>
              <a:spcAft>
                <a:spcPts val="0"/>
              </a:spcAft>
              <a:buFont typeface="Arial" panose="020B0604020202020204" pitchFamily="34" charset="0"/>
              <a:buChar char="•"/>
              <a:defRPr/>
            </a:pPr>
            <a:r>
              <a:rPr lang="sl-SI" sz="2400" dirty="0" smtClean="0">
                <a:latin typeface="+mn-lt"/>
                <a:cs typeface="+mn-cs"/>
              </a:rPr>
              <a:t>Government using judicial system to maintain a grip on journalists (number of lawsuits...)</a:t>
            </a:r>
          </a:p>
          <a:p>
            <a:pPr marL="342900" lvl="0" indent="-342900" fontAlgn="auto">
              <a:spcBef>
                <a:spcPct val="20000"/>
              </a:spcBef>
              <a:spcAft>
                <a:spcPts val="0"/>
              </a:spcAft>
              <a:buFont typeface="Arial" panose="020B0604020202020204" pitchFamily="34" charset="0"/>
              <a:buChar char="•"/>
              <a:defRPr/>
            </a:pPr>
            <a:r>
              <a:rPr kumimoji="0" lang="sl-SI" sz="2400" b="0" i="0" u="none" strike="noStrike" kern="1200" cap="none" spc="0" normalizeH="0" baseline="0" noProof="0" dirty="0" smtClean="0">
                <a:ln>
                  <a:noFill/>
                </a:ln>
                <a:solidFill>
                  <a:schemeClr val="tx1"/>
                </a:solidFill>
                <a:effectLst/>
                <a:uLnTx/>
                <a:uFillTx/>
                <a:latin typeface="+mn-lt"/>
                <a:ea typeface="+mn-ea"/>
                <a:cs typeface="+mn-cs"/>
              </a:rPr>
              <a:t>Role of the</a:t>
            </a:r>
            <a:r>
              <a:rPr kumimoji="0" lang="sl-SI" sz="2400" b="1" i="0" u="none" strike="noStrike" kern="1200" cap="none" spc="0" normalizeH="0" baseline="0" noProof="0" dirty="0" smtClean="0">
                <a:ln>
                  <a:noFill/>
                </a:ln>
                <a:solidFill>
                  <a:schemeClr val="tx1"/>
                </a:solidFill>
                <a:effectLst/>
                <a:uLnTx/>
                <a:uFillTx/>
                <a:latin typeface="+mn-lt"/>
                <a:ea typeface="+mn-ea"/>
                <a:cs typeface="+mn-cs"/>
              </a:rPr>
              <a:t> editors</a:t>
            </a:r>
            <a:r>
              <a:rPr lang="sl-SI" sz="2400" baseline="0" dirty="0" smtClean="0">
                <a:latin typeface="+mn-lt"/>
                <a:cs typeface="+mn-cs"/>
              </a:rPr>
              <a:t>:</a:t>
            </a:r>
            <a:r>
              <a:rPr lang="sl-SI" sz="2400" dirty="0" smtClean="0">
                <a:latin typeface="+mn-lt"/>
                <a:cs typeface="+mn-cs"/>
              </a:rPr>
              <a:t> “brokers” in clientelistic chain, censoring and disregarding journalistic content to protect the interests of patrons; distrust and disconnection between editors and journalists, insecurity of jobs for both</a:t>
            </a:r>
            <a:endParaRPr kumimoji="0" lang="mk-MK"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Journalistic/media practices</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683568" y="1571612"/>
            <a:ext cx="7848872" cy="4737708"/>
          </a:xfrm>
          <a:prstGeom prst="rect">
            <a:avLst/>
          </a:prstGeom>
        </p:spPr>
        <p:txBody>
          <a:bodyPr vert="horz" lIns="91440" tIns="45720" rIns="91440" bIns="45720" rtlCol="0">
            <a:normAutofit/>
          </a:bodyPr>
          <a:lstStyle/>
          <a:p>
            <a:pPr marL="342900" indent="-342900" fontAlgn="auto">
              <a:spcBef>
                <a:spcPct val="20000"/>
              </a:spcBef>
              <a:spcAft>
                <a:spcPts val="0"/>
              </a:spcAft>
              <a:buFont typeface="Arial" panose="020B0604020202020204" pitchFamily="34" charset="0"/>
              <a:buChar char="•"/>
              <a:defRPr/>
            </a:pPr>
            <a:r>
              <a:rPr lang="en-GB" sz="3200" dirty="0" smtClean="0"/>
              <a:t>In terms of content, the mainstream journalism has practically completely succumbed to </a:t>
            </a:r>
            <a:r>
              <a:rPr lang="en-GB" sz="3200" dirty="0" err="1" smtClean="0"/>
              <a:t>instrumentalisation</a:t>
            </a:r>
            <a:r>
              <a:rPr lang="en-GB" sz="3200" dirty="0" smtClean="0"/>
              <a:t> for commercial purposes and political parallelism.</a:t>
            </a:r>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Why a systematic anti-corruption engagement is required?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683568" y="1571612"/>
            <a:ext cx="7848872" cy="4737708"/>
          </a:xfrm>
          <a:prstGeom prst="rect">
            <a:avLst/>
          </a:prstGeom>
        </p:spPr>
        <p:txBody>
          <a:bodyPr vert="horz" lIns="91440" tIns="45720" rIns="91440" bIns="45720" rtlCol="0">
            <a:normAutofit fontScale="85000" lnSpcReduction="10000"/>
          </a:bodyPr>
          <a:lstStyle/>
          <a:p>
            <a:r>
              <a:rPr lang="sl-SI" sz="3200" dirty="0" smtClean="0">
                <a:latin typeface="+mn-lt"/>
              </a:rPr>
              <a:t>The fundamental thesis of our analysis is that </a:t>
            </a:r>
            <a:r>
              <a:rPr lang="sl-SI" sz="3200" b="1" dirty="0" smtClean="0">
                <a:latin typeface="+mn-lt"/>
              </a:rPr>
              <a:t>media which do not serve the interests of the public are – corrupt</a:t>
            </a:r>
            <a:r>
              <a:rPr lang="sl-SI" sz="3200" dirty="0" smtClean="0">
                <a:latin typeface="+mn-lt"/>
              </a:rPr>
              <a:t>. </a:t>
            </a:r>
          </a:p>
          <a:p>
            <a:r>
              <a:rPr lang="sl-SI" sz="3200" dirty="0" smtClean="0">
                <a:latin typeface="+mn-lt"/>
              </a:rPr>
              <a:t>In saying so, we do not have in mind any specific media outlet or a specific journalistic practice but rather the media systems within which these media operate. </a:t>
            </a:r>
          </a:p>
          <a:p>
            <a:r>
              <a:rPr lang="sl-SI" sz="3200" dirty="0" smtClean="0">
                <a:latin typeface="+mn-lt"/>
              </a:rPr>
              <a:t>Democracy rests on freedom of expression, freedom of speech and media freedom. </a:t>
            </a:r>
          </a:p>
          <a:p>
            <a:endParaRPr lang="sl-SI" sz="3200" dirty="0" smtClean="0">
              <a:latin typeface="+mn-lt"/>
            </a:endParaRPr>
          </a:p>
          <a:p>
            <a:r>
              <a:rPr lang="sl-SI" sz="3200" dirty="0" smtClean="0">
                <a:latin typeface="+mn-lt"/>
              </a:rPr>
              <a:t>Corrupt media spell the death for democracy. They are a deeply undemocratic institution that transforms the state into a private company.</a:t>
            </a:r>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Why a systematic anti-corruption engagement is required?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683568" y="1571612"/>
            <a:ext cx="7848872" cy="4737708"/>
          </a:xfrm>
          <a:prstGeom prst="rect">
            <a:avLst/>
          </a:prstGeom>
        </p:spPr>
        <p:txBody>
          <a:bodyPr vert="horz" lIns="91440" tIns="45720" rIns="91440" bIns="45720" rtlCol="0">
            <a:normAutofit/>
          </a:bodyPr>
          <a:lstStyle/>
          <a:p>
            <a:endParaRPr lang="sl-SI" sz="3200" dirty="0" smtClean="0"/>
          </a:p>
          <a:p>
            <a:r>
              <a:rPr lang="sl-SI" sz="3200" dirty="0" smtClean="0">
                <a:latin typeface="+mn-lt"/>
              </a:rPr>
              <a:t>Fight </a:t>
            </a:r>
            <a:r>
              <a:rPr lang="sl-SI" sz="3200" i="1" dirty="0" smtClean="0">
                <a:latin typeface="+mn-lt"/>
              </a:rPr>
              <a:t>against</a:t>
            </a:r>
            <a:r>
              <a:rPr lang="sl-SI" sz="3200" dirty="0" smtClean="0">
                <a:latin typeface="+mn-lt"/>
              </a:rPr>
              <a:t> corruption in the media, including the exposure of non-transparent ownership relations and funding methods and a critique of the fall of journalism as a practice of public control over the operation of governmental institutions, is simultaneously a fight </a:t>
            </a:r>
            <a:r>
              <a:rPr lang="sl-SI" sz="3200" i="1" dirty="0" smtClean="0">
                <a:latin typeface="+mn-lt"/>
              </a:rPr>
              <a:t>for</a:t>
            </a:r>
            <a:r>
              <a:rPr lang="sl-SI" sz="3200" dirty="0" smtClean="0">
                <a:latin typeface="+mn-lt"/>
              </a:rPr>
              <a:t> democracy. </a:t>
            </a:r>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Why a systematic anti-corruption engagement is required? </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571472" y="1214422"/>
            <a:ext cx="7960968" cy="5094898"/>
          </a:xfrm>
          <a:prstGeom prst="rect">
            <a:avLst/>
          </a:prstGeom>
        </p:spPr>
        <p:txBody>
          <a:bodyPr vert="horz" lIns="91440" tIns="45720" rIns="91440" bIns="45720" rtlCol="0">
            <a:normAutofit fontScale="70000" lnSpcReduction="20000"/>
          </a:bodyPr>
          <a:lstStyle/>
          <a:p>
            <a:r>
              <a:rPr lang="sl-SI" sz="3200" dirty="0" smtClean="0"/>
              <a:t> </a:t>
            </a:r>
            <a:endParaRPr lang="sl-SI" sz="3400" dirty="0" smtClean="0">
              <a:latin typeface="+mn-lt"/>
            </a:endParaRPr>
          </a:p>
          <a:p>
            <a:pPr marL="342900" indent="-342900" fontAlgn="auto">
              <a:spcBef>
                <a:spcPct val="20000"/>
              </a:spcBef>
              <a:spcAft>
                <a:spcPts val="0"/>
              </a:spcAft>
              <a:defRPr/>
            </a:pPr>
            <a:r>
              <a:rPr lang="sl-SI" sz="3400" dirty="0" smtClean="0">
                <a:latin typeface="+mn-lt"/>
              </a:rPr>
              <a:t>Who owns the problem? Who should engage in solving it?</a:t>
            </a:r>
          </a:p>
          <a:p>
            <a:pPr marL="342900" indent="-342900" fontAlgn="auto">
              <a:spcBef>
                <a:spcPct val="20000"/>
              </a:spcBef>
              <a:spcAft>
                <a:spcPts val="0"/>
              </a:spcAft>
              <a:defRPr/>
            </a:pPr>
            <a:endParaRPr lang="sl-SI" sz="3400" dirty="0" smtClean="0">
              <a:latin typeface="+mn-lt"/>
            </a:endParaRPr>
          </a:p>
          <a:p>
            <a:pPr marL="342900" indent="-342900" fontAlgn="auto">
              <a:spcBef>
                <a:spcPct val="20000"/>
              </a:spcBef>
              <a:spcAft>
                <a:spcPts val="0"/>
              </a:spcAft>
              <a:defRPr/>
            </a:pPr>
            <a:r>
              <a:rPr lang="sl-SI" sz="3400" dirty="0" smtClean="0">
                <a:latin typeface="+mn-lt"/>
              </a:rPr>
              <a:t>We see the role of independent state bodies – anti-corruption bodies, information commissioners, ombudsman, courts of audit... – established within the system to protect fundamental rights of citizens, to protect rule of law and public interest.</a:t>
            </a:r>
          </a:p>
          <a:p>
            <a:pPr marL="342900" indent="-342900" fontAlgn="auto">
              <a:spcBef>
                <a:spcPct val="20000"/>
              </a:spcBef>
              <a:spcAft>
                <a:spcPts val="0"/>
              </a:spcAft>
              <a:defRPr/>
            </a:pPr>
            <a:endParaRPr lang="sl-SI" sz="3400" dirty="0" smtClean="0">
              <a:latin typeface="+mn-lt"/>
            </a:endParaRPr>
          </a:p>
          <a:p>
            <a:pPr marL="342900" indent="-342900" fontAlgn="auto">
              <a:spcBef>
                <a:spcPct val="20000"/>
              </a:spcBef>
              <a:spcAft>
                <a:spcPts val="0"/>
              </a:spcAft>
              <a:defRPr/>
            </a:pPr>
            <a:r>
              <a:rPr lang="sl-SI" sz="3400" dirty="0" smtClean="0">
                <a:latin typeface="+mn-lt"/>
              </a:rPr>
              <a:t>Role of journalists?  </a:t>
            </a:r>
          </a:p>
          <a:p>
            <a:pPr marL="342900" indent="-342900" fontAlgn="auto">
              <a:spcBef>
                <a:spcPct val="20000"/>
              </a:spcBef>
              <a:spcAft>
                <a:spcPts val="0"/>
              </a:spcAft>
              <a:defRPr/>
            </a:pPr>
            <a:endParaRPr lang="sl-SI" sz="3400" dirty="0" smtClean="0">
              <a:latin typeface="+mn-lt"/>
            </a:endParaRPr>
          </a:p>
          <a:p>
            <a:pPr marL="342900" indent="-342900" fontAlgn="auto">
              <a:spcBef>
                <a:spcPct val="20000"/>
              </a:spcBef>
              <a:spcAft>
                <a:spcPts val="0"/>
              </a:spcAft>
              <a:defRPr/>
            </a:pPr>
            <a:r>
              <a:rPr lang="sl-SI" sz="3400" dirty="0" smtClean="0">
                <a:latin typeface="+mn-lt"/>
              </a:rPr>
              <a:t>Role of citizens?  Citizenship as a public service employment. How to mobilize citizens for fight against corruption in the media/fight for better media?</a:t>
            </a:r>
          </a:p>
          <a:p>
            <a:pPr marL="342900" indent="-342900" fontAlgn="auto">
              <a:spcBef>
                <a:spcPct val="20000"/>
              </a:spcBef>
              <a:spcAft>
                <a:spcPts val="0"/>
              </a:spcAft>
              <a:defRPr/>
            </a:pPr>
            <a:r>
              <a:rPr lang="sl-SI" sz="3400" dirty="0" smtClean="0">
                <a:latin typeface="+mn-lt"/>
              </a:rPr>
              <a:t>How to build alliances for media integrity?</a:t>
            </a:r>
          </a:p>
          <a:p>
            <a:pPr marL="342900" indent="-342900" fontAlgn="auto">
              <a:spcBef>
                <a:spcPct val="20000"/>
              </a:spcBef>
              <a:spcAft>
                <a:spcPts val="0"/>
              </a:spcAft>
              <a:defRPr/>
            </a:pPr>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In conclusion</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428596" y="1428736"/>
            <a:ext cx="8103844" cy="4880584"/>
          </a:xfrm>
          <a:prstGeom prst="rect">
            <a:avLst/>
          </a:prstGeom>
        </p:spPr>
        <p:txBody>
          <a:bodyPr vert="horz" lIns="91440" tIns="45720" rIns="91440" bIns="45720" rtlCol="0">
            <a:normAutofit fontScale="62500" lnSpcReduction="20000"/>
          </a:bodyPr>
          <a:lstStyle/>
          <a:p>
            <a:r>
              <a:rPr lang="sl-SI" sz="4400" dirty="0" smtClean="0">
                <a:latin typeface="+mn-lt"/>
              </a:rPr>
              <a:t> </a:t>
            </a:r>
          </a:p>
          <a:p>
            <a:pPr marL="342900" indent="-342900" fontAlgn="auto">
              <a:spcBef>
                <a:spcPct val="20000"/>
              </a:spcBef>
              <a:spcAft>
                <a:spcPts val="0"/>
              </a:spcAft>
              <a:defRPr/>
            </a:pPr>
            <a:endParaRPr lang="sl-SI" sz="4400" dirty="0" smtClean="0">
              <a:latin typeface="+mn-lt"/>
            </a:endParaRPr>
          </a:p>
          <a:p>
            <a:pPr marL="342900" indent="-342900" fontAlgn="auto">
              <a:spcBef>
                <a:spcPct val="20000"/>
              </a:spcBef>
              <a:spcAft>
                <a:spcPts val="0"/>
              </a:spcAft>
              <a:defRPr/>
            </a:pPr>
            <a:r>
              <a:rPr lang="sl-SI" sz="4400" dirty="0" smtClean="0">
                <a:latin typeface="+mn-lt"/>
              </a:rPr>
              <a:t>	It is necessary to make an </a:t>
            </a:r>
            <a:r>
              <a:rPr lang="en-GB" sz="4400" dirty="0" smtClean="0">
                <a:latin typeface="+mn-lt"/>
              </a:rPr>
              <a:t>environment for media operation that would enable the media to break the dependence on private centres of power and become dependent on the public. </a:t>
            </a:r>
            <a:endParaRPr lang="sl-SI" sz="4400" dirty="0" smtClean="0">
              <a:latin typeface="+mn-lt"/>
            </a:endParaRPr>
          </a:p>
          <a:p>
            <a:pPr marL="342900" indent="-342900" fontAlgn="auto">
              <a:spcBef>
                <a:spcPct val="20000"/>
              </a:spcBef>
              <a:spcAft>
                <a:spcPts val="0"/>
              </a:spcAft>
              <a:defRPr/>
            </a:pPr>
            <a:endParaRPr lang="sl-SI" sz="4400" dirty="0" smtClean="0">
              <a:latin typeface="+mn-lt"/>
            </a:endParaRPr>
          </a:p>
          <a:p>
            <a:pPr marL="342900" indent="-342900" fontAlgn="auto">
              <a:spcBef>
                <a:spcPct val="20000"/>
              </a:spcBef>
              <a:spcAft>
                <a:spcPts val="0"/>
              </a:spcAft>
              <a:defRPr/>
            </a:pPr>
            <a:r>
              <a:rPr lang="sl-SI" sz="4400" dirty="0" smtClean="0">
                <a:latin typeface="+mn-lt"/>
              </a:rPr>
              <a:t>	</a:t>
            </a:r>
            <a:r>
              <a:rPr lang="en-GB" sz="4400" dirty="0" smtClean="0">
                <a:latin typeface="+mn-lt"/>
              </a:rPr>
              <a:t>To attain this goal it is necessary to challenge the existing management, funding and ownership models in the media sector.</a:t>
            </a:r>
            <a:endParaRPr lang="sl-SI" sz="4400" dirty="0" smtClean="0">
              <a:latin typeface="+mn-lt"/>
            </a:endParaRPr>
          </a:p>
          <a:p>
            <a:pPr marL="342900" indent="-342900" fontAlgn="auto">
              <a:spcBef>
                <a:spcPct val="20000"/>
              </a:spcBef>
              <a:spcAft>
                <a:spcPts val="0"/>
              </a:spcAft>
              <a:defRPr/>
            </a:pPr>
            <a:endParaRPr lang="sl-SI" sz="4400" dirty="0" smtClean="0">
              <a:latin typeface="+mn-lt"/>
            </a:endParaRPr>
          </a:p>
          <a:p>
            <a:pPr marL="342900" indent="-342900" fontAlgn="auto">
              <a:spcBef>
                <a:spcPct val="20000"/>
              </a:spcBef>
              <a:spcAft>
                <a:spcPts val="0"/>
              </a:spcAft>
              <a:defRPr/>
            </a:pPr>
            <a:r>
              <a:rPr lang="sl-SI" sz="4400" dirty="0" smtClean="0">
                <a:latin typeface="+mn-lt"/>
              </a:rPr>
              <a:t>	</a:t>
            </a:r>
            <a:endParaRPr lang="sl-SI" sz="3200" dirty="0" smtClean="0"/>
          </a:p>
          <a:p>
            <a:pPr marL="342900" indent="-342900" fontAlgn="auto">
              <a:spcBef>
                <a:spcPct val="20000"/>
              </a:spcBef>
              <a:spcAft>
                <a:spcPts val="0"/>
              </a:spcAft>
              <a:buFont typeface="Arial" panose="020B0604020202020204" pitchFamily="34" charset="0"/>
              <a:buChar char="•"/>
              <a:defRPr/>
            </a:pPr>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solidFill>
                  <a:srgbClr val="C00000"/>
                </a:solidFill>
              </a:rPr>
              <a:t>SEE Media Observatory</a:t>
            </a:r>
            <a:endParaRPr lang="sl-SI" dirty="0">
              <a:solidFill>
                <a:srgbClr val="C00000"/>
              </a:solidFill>
            </a:endParaRPr>
          </a:p>
        </p:txBody>
      </p:sp>
      <p:sp>
        <p:nvSpPr>
          <p:cNvPr id="3" name="Content Placeholder 2"/>
          <p:cNvSpPr>
            <a:spLocks noGrp="1"/>
          </p:cNvSpPr>
          <p:nvPr>
            <p:ph idx="1"/>
          </p:nvPr>
        </p:nvSpPr>
        <p:spPr>
          <a:xfrm>
            <a:off x="214282" y="1357298"/>
            <a:ext cx="8472518" cy="5500702"/>
          </a:xfrm>
        </p:spPr>
        <p:txBody>
          <a:bodyPr/>
          <a:lstStyle/>
          <a:p>
            <a:r>
              <a:rPr lang="en-GB" sz="2600" dirty="0" smtClean="0"/>
              <a:t>a regional instrument </a:t>
            </a:r>
            <a:r>
              <a:rPr lang="en-GB" sz="2600" b="1" dirty="0" smtClean="0"/>
              <a:t>to monitor </a:t>
            </a:r>
            <a:r>
              <a:rPr lang="sl-SI" sz="2600" b="1" dirty="0" smtClean="0"/>
              <a:t>and research </a:t>
            </a:r>
            <a:r>
              <a:rPr lang="en-GB" sz="2600" b="1" dirty="0" smtClean="0"/>
              <a:t>media integrity</a:t>
            </a:r>
            <a:r>
              <a:rPr lang="en-GB" sz="2600" dirty="0" smtClean="0"/>
              <a:t> on regular basis</a:t>
            </a:r>
            <a:r>
              <a:rPr lang="sl-SI" sz="2600" dirty="0" smtClean="0"/>
              <a:t>,</a:t>
            </a:r>
            <a:r>
              <a:rPr lang="en-GB" sz="2600" dirty="0" smtClean="0"/>
              <a:t> based on common methodology, producing national reports and regional overview</a:t>
            </a:r>
            <a:r>
              <a:rPr lang="sl-SI" sz="2600" dirty="0" smtClean="0"/>
              <a:t>s</a:t>
            </a:r>
            <a:r>
              <a:rPr lang="en-GB" sz="2600" dirty="0" smtClean="0"/>
              <a:t>, and </a:t>
            </a:r>
            <a:r>
              <a:rPr lang="en-GB" sz="2600" b="1" dirty="0" smtClean="0"/>
              <a:t>informing reform processes </a:t>
            </a:r>
            <a:r>
              <a:rPr lang="en-GB" sz="2600" dirty="0" smtClean="0"/>
              <a:t>on national and regional level</a:t>
            </a:r>
            <a:endParaRPr lang="sl-SI" sz="2600" dirty="0" smtClean="0"/>
          </a:p>
          <a:p>
            <a:r>
              <a:rPr lang="sl-SI" sz="2600" dirty="0" smtClean="0"/>
              <a:t>provides also support (grants) to investigative journalists to investigate and report on corrupt practices and relations in the media system, and support (grants) to other CSOs to advocate for changes</a:t>
            </a:r>
          </a:p>
          <a:p>
            <a:r>
              <a:rPr lang="sl-SI" sz="2600" dirty="0" smtClean="0"/>
              <a:t>provides national and regional frameworks for exchange and dialogue between key actors  (e.g. this anti-corruption meeting)</a:t>
            </a:r>
          </a:p>
          <a:p>
            <a:r>
              <a:rPr lang="sl-SI" sz="2600" dirty="0" smtClean="0"/>
              <a:t>Web site</a:t>
            </a:r>
            <a:r>
              <a:rPr lang="sl-SI" sz="2600" dirty="0" smtClean="0">
                <a:solidFill>
                  <a:schemeClr val="tx2"/>
                </a:solidFill>
              </a:rPr>
              <a:t>: http://</a:t>
            </a:r>
            <a:r>
              <a:rPr lang="sl-SI" sz="2600" b="1" dirty="0" smtClean="0">
                <a:solidFill>
                  <a:schemeClr val="tx2"/>
                </a:solidFill>
              </a:rPr>
              <a:t>mediaobservatory.net</a:t>
            </a:r>
            <a:r>
              <a:rPr lang="sl-SI" sz="2600" dirty="0" smtClean="0">
                <a:solidFill>
                  <a:schemeClr val="tx2"/>
                </a:solidFill>
              </a:rPr>
              <a:t>/</a:t>
            </a:r>
          </a:p>
        </p:txBody>
      </p:sp>
      <p:pic>
        <p:nvPicPr>
          <p:cNvPr id="4" name="Content Placeholder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fontScale="90000"/>
          </a:bodyPr>
          <a:lstStyle/>
          <a:p>
            <a:r>
              <a:rPr lang="bs-Latn-BA" dirty="0" smtClean="0">
                <a:solidFill>
                  <a:srgbClr val="C00000"/>
                </a:solidFill>
              </a:rPr>
              <a:t/>
            </a:r>
            <a:br>
              <a:rPr lang="bs-Latn-BA" dirty="0" smtClean="0">
                <a:solidFill>
                  <a:srgbClr val="C00000"/>
                </a:solidFill>
              </a:rPr>
            </a:br>
            <a:r>
              <a:rPr lang="bs-Latn-BA" dirty="0" smtClean="0">
                <a:solidFill>
                  <a:srgbClr val="C00000"/>
                </a:solidFill>
              </a:rPr>
              <a:t>In conclusion</a:t>
            </a:r>
            <a:br>
              <a:rPr lang="bs-Latn-BA" dirty="0" smtClean="0">
                <a:solidFill>
                  <a:srgbClr val="C00000"/>
                </a:solidFill>
              </a:rPr>
            </a:br>
            <a:endParaRPr lang="mk-MK" dirty="0">
              <a:solidFill>
                <a:srgbClr val="C00000"/>
              </a:solidFill>
            </a:endParaRPr>
          </a:p>
        </p:txBody>
      </p:sp>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Subtitle 2"/>
          <p:cNvSpPr txBox="1">
            <a:spLocks/>
          </p:cNvSpPr>
          <p:nvPr/>
        </p:nvSpPr>
        <p:spPr>
          <a:xfrm>
            <a:off x="428596" y="1428736"/>
            <a:ext cx="8103844" cy="5214974"/>
          </a:xfrm>
          <a:prstGeom prst="rect">
            <a:avLst/>
          </a:prstGeom>
        </p:spPr>
        <p:txBody>
          <a:bodyPr vert="horz" lIns="91440" tIns="45720" rIns="91440" bIns="45720" rtlCol="0">
            <a:normAutofit fontScale="40000" lnSpcReduction="20000"/>
          </a:bodyPr>
          <a:lstStyle/>
          <a:p>
            <a:r>
              <a:rPr lang="sl-SI" sz="4400" dirty="0" smtClean="0">
                <a:latin typeface="+mn-lt"/>
              </a:rPr>
              <a:t> </a:t>
            </a:r>
            <a:endParaRPr lang="sl-SI" sz="5900" dirty="0" smtClean="0">
              <a:latin typeface="+mn-lt"/>
            </a:endParaRPr>
          </a:p>
          <a:p>
            <a:pPr marL="342900" indent="-342900" fontAlgn="auto">
              <a:spcBef>
                <a:spcPct val="20000"/>
              </a:spcBef>
              <a:spcAft>
                <a:spcPts val="0"/>
              </a:spcAft>
              <a:defRPr/>
            </a:pPr>
            <a:r>
              <a:rPr lang="sl-SI" sz="5900" dirty="0" smtClean="0">
                <a:latin typeface="+mn-lt"/>
              </a:rPr>
              <a:t>	</a:t>
            </a:r>
            <a:r>
              <a:rPr lang="sl-SI" sz="7000" dirty="0" smtClean="0">
                <a:latin typeface="+mn-lt"/>
              </a:rPr>
              <a:t>The issues we are raising are not problem only of the region of South East Europe, it is broader, and global. We can safely argue that, at the moment, there does not exist an effective mechanism for the protection of citizens' right to receive quality and credible information, neither on the national nor on the supra-national (EU) level.</a:t>
            </a:r>
          </a:p>
          <a:p>
            <a:pPr marL="342900" indent="-342900" fontAlgn="auto">
              <a:spcBef>
                <a:spcPct val="20000"/>
              </a:spcBef>
              <a:spcAft>
                <a:spcPts val="0"/>
              </a:spcAft>
              <a:buFont typeface="Arial" panose="020B0604020202020204" pitchFamily="34" charset="0"/>
              <a:buChar char="•"/>
              <a:defRPr/>
            </a:pPr>
            <a:endParaRPr lang="sl-SI" sz="5900" dirty="0" smtClean="0">
              <a:latin typeface="+mn-lt"/>
            </a:endParaRPr>
          </a:p>
          <a:p>
            <a:pPr marL="342900" indent="-342900" fontAlgn="auto">
              <a:spcBef>
                <a:spcPct val="20000"/>
              </a:spcBef>
              <a:spcAft>
                <a:spcPts val="0"/>
              </a:spcAft>
              <a:defRPr/>
            </a:pPr>
            <a:r>
              <a:rPr lang="sl-SI" sz="5900" dirty="0" smtClean="0">
                <a:latin typeface="+mn-lt"/>
              </a:rPr>
              <a:t>	</a:t>
            </a:r>
            <a:r>
              <a:rPr lang="sl-SI" sz="7000" dirty="0" smtClean="0">
                <a:latin typeface="+mn-lt"/>
              </a:rPr>
              <a:t>Ou</a:t>
            </a:r>
            <a:r>
              <a:rPr lang="en-GB" sz="7000" dirty="0" smtClean="0">
                <a:latin typeface="+mn-lt"/>
              </a:rPr>
              <a:t>r efforts to reclaim public service values in media and journalism, to promote and protect integrity</a:t>
            </a:r>
            <a:r>
              <a:rPr lang="sl-SI" sz="7000" dirty="0" smtClean="0">
                <a:latin typeface="+mn-lt"/>
              </a:rPr>
              <a:t> </a:t>
            </a:r>
            <a:r>
              <a:rPr lang="en-GB" sz="7000" dirty="0" smtClean="0">
                <a:latin typeface="+mn-lt"/>
              </a:rPr>
              <a:t>of the media  </a:t>
            </a:r>
            <a:r>
              <a:rPr lang="sl-SI" sz="7000" dirty="0" smtClean="0">
                <a:latin typeface="+mn-lt"/>
              </a:rPr>
              <a:t>in the countries of South East Europe </a:t>
            </a:r>
            <a:r>
              <a:rPr lang="en-GB" sz="7000" dirty="0" smtClean="0">
                <a:latin typeface="+mn-lt"/>
              </a:rPr>
              <a:t>are not isolated from other media reform movements </a:t>
            </a:r>
            <a:r>
              <a:rPr lang="sl-SI" sz="7000" dirty="0" smtClean="0">
                <a:latin typeface="+mn-lt"/>
              </a:rPr>
              <a:t>in Europe and </a:t>
            </a:r>
            <a:r>
              <a:rPr lang="en-GB" sz="7000" dirty="0" smtClean="0">
                <a:latin typeface="+mn-lt"/>
              </a:rPr>
              <a:t>around the world.</a:t>
            </a:r>
            <a:endParaRPr lang="sl-SI" sz="7000" dirty="0" smtClean="0">
              <a:latin typeface="+mn-lt"/>
            </a:endParaRPr>
          </a:p>
          <a:p>
            <a:pPr marL="342900" indent="-342900" fontAlgn="auto">
              <a:spcBef>
                <a:spcPct val="20000"/>
              </a:spcBef>
              <a:spcAft>
                <a:spcPts val="0"/>
              </a:spcAft>
              <a:defRPr/>
            </a:pPr>
            <a:endParaRPr lang="sl-SI" sz="3200" dirty="0" smtClean="0"/>
          </a:p>
          <a:p>
            <a:pPr marL="342900" indent="-342900" fontAlgn="auto">
              <a:spcBef>
                <a:spcPct val="20000"/>
              </a:spcBef>
              <a:spcAft>
                <a:spcPts val="0"/>
              </a:spcAft>
              <a:buFont typeface="Arial" panose="020B0604020202020204" pitchFamily="34" charset="0"/>
              <a:buChar char="•"/>
              <a:defRPr/>
            </a:pPr>
            <a:endParaRPr lang="sl-SI" sz="3200" dirty="0" smtClean="0"/>
          </a:p>
          <a:p>
            <a:pPr marL="342900" marR="0" lvl="0" indent="-342900"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mk-MK"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421921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solidFill>
                  <a:srgbClr val="C00000"/>
                </a:solidFill>
              </a:rPr>
              <a:t>mediaobservatory.net</a:t>
            </a:r>
            <a:endParaRPr lang="sl-SI" dirty="0">
              <a:solidFill>
                <a:srgbClr val="C00000"/>
              </a:solidFill>
            </a:endParaRPr>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6" name="Content Placeholder 5"/>
          <p:cNvSpPr>
            <a:spLocks noGrp="1"/>
          </p:cNvSpPr>
          <p:nvPr>
            <p:ph idx="1"/>
          </p:nvPr>
        </p:nvSpPr>
        <p:spPr/>
        <p:txBody>
          <a:bodyPr/>
          <a:lstStyle/>
          <a:p>
            <a:endParaRPr lang="sl-SI"/>
          </a:p>
        </p:txBody>
      </p:sp>
      <p:pic>
        <p:nvPicPr>
          <p:cNvPr id="7" name="Picture 6"/>
          <p:cNvPicPr>
            <a:picLocks noChangeAspect="1" noChangeArrowheads="1"/>
          </p:cNvPicPr>
          <p:nvPr/>
        </p:nvPicPr>
        <p:blipFill>
          <a:blip r:embed="rId3" cstate="print"/>
          <a:srcRect/>
          <a:stretch>
            <a:fillRect/>
          </a:stretch>
        </p:blipFill>
        <p:spPr bwMode="auto">
          <a:xfrm>
            <a:off x="0" y="1143000"/>
            <a:ext cx="9144000"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sl-SI" dirty="0" smtClean="0">
                <a:solidFill>
                  <a:srgbClr val="C00000"/>
                </a:solidFill>
              </a:rPr>
              <a:t/>
            </a:r>
            <a:br>
              <a:rPr lang="sl-SI" dirty="0" smtClean="0">
                <a:solidFill>
                  <a:srgbClr val="C00000"/>
                </a:solidFill>
              </a:rPr>
            </a:br>
            <a:r>
              <a:rPr lang="sl-SI" dirty="0" smtClean="0">
                <a:solidFill>
                  <a:srgbClr val="C00000"/>
                </a:solidFill>
              </a:rPr>
              <a:t/>
            </a:r>
            <a:br>
              <a:rPr lang="sl-SI" dirty="0" smtClean="0">
                <a:solidFill>
                  <a:srgbClr val="C00000"/>
                </a:solidFill>
              </a:rPr>
            </a:br>
            <a:r>
              <a:rPr lang="sl-SI" dirty="0" smtClean="0">
                <a:solidFill>
                  <a:srgbClr val="C00000"/>
                </a:solidFill>
              </a:rPr>
              <a:t>Media integrity matters</a:t>
            </a:r>
            <a:r>
              <a:rPr lang="sl-SI" dirty="0" smtClean="0">
                <a:solidFill>
                  <a:srgbClr val="C00000"/>
                </a:solidFill>
                <a:effectLst>
                  <a:outerShdw blurRad="38100" dist="38100" dir="2700000" algn="tl">
                    <a:srgbClr val="000000">
                      <a:alpha val="43137"/>
                    </a:srgbClr>
                  </a:outerShdw>
                </a:effectLst>
              </a:rPr>
              <a:t/>
            </a:r>
            <a:br>
              <a:rPr lang="sl-SI" dirty="0" smtClean="0">
                <a:solidFill>
                  <a:srgbClr val="C00000"/>
                </a:solidFill>
                <a:effectLst>
                  <a:outerShdw blurRad="38100" dist="38100" dir="2700000" algn="tl">
                    <a:srgbClr val="000000">
                      <a:alpha val="43137"/>
                    </a:srgbClr>
                  </a:outerShdw>
                </a:effectLst>
              </a:rPr>
            </a:br>
            <a:r>
              <a:rPr lang="sl-SI" dirty="0" smtClean="0"/>
              <a:t/>
            </a:r>
            <a:br>
              <a:rPr lang="sl-SI" dirty="0" smtClean="0"/>
            </a:br>
            <a:endParaRPr lang="sl-SI" dirty="0"/>
          </a:p>
        </p:txBody>
      </p:sp>
      <p:sp>
        <p:nvSpPr>
          <p:cNvPr id="3075" name="Content Placeholder 2"/>
          <p:cNvSpPr>
            <a:spLocks noGrp="1"/>
          </p:cNvSpPr>
          <p:nvPr>
            <p:ph idx="1"/>
          </p:nvPr>
        </p:nvSpPr>
        <p:spPr>
          <a:xfrm>
            <a:off x="357158" y="1428736"/>
            <a:ext cx="8429684" cy="5143536"/>
          </a:xfrm>
        </p:spPr>
        <p:txBody>
          <a:bodyPr/>
          <a:lstStyle/>
          <a:p>
            <a:pPr lvl="8">
              <a:buFontTx/>
              <a:buChar char="-"/>
            </a:pPr>
            <a:r>
              <a:rPr lang="sl-SI" altLang="sl-SI" sz="3200" dirty="0" smtClean="0"/>
              <a:t>recently published (June 2014) volume with the research reports on media integrity in 5 countries of South East Europe: Albania, Bosnia and Herzegovina, Croatia, Macedonia and Serbia, and with a regional overview.</a:t>
            </a:r>
            <a:r>
              <a:rPr lang="sl-SI" altLang="sl-SI" sz="1600" dirty="0" smtClean="0"/>
              <a:t> </a:t>
            </a:r>
          </a:p>
          <a:p>
            <a:pPr>
              <a:buFontTx/>
              <a:buChar char="-"/>
            </a:pPr>
            <a:endParaRPr lang="sl-SI" altLang="sl-SI" sz="2800" dirty="0" smtClean="0"/>
          </a:p>
        </p:txBody>
      </p:sp>
      <p:pic>
        <p:nvPicPr>
          <p:cNvPr id="5"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pic>
        <p:nvPicPr>
          <p:cNvPr id="2052" name="Picture 4"/>
          <p:cNvPicPr>
            <a:picLocks noChangeAspect="1" noChangeArrowheads="1"/>
          </p:cNvPicPr>
          <p:nvPr/>
        </p:nvPicPr>
        <p:blipFill>
          <a:blip r:embed="rId3" cstate="print"/>
          <a:srcRect/>
          <a:stretch>
            <a:fillRect/>
          </a:stretch>
        </p:blipFill>
        <p:spPr bwMode="auto">
          <a:xfrm>
            <a:off x="539552" y="1556792"/>
            <a:ext cx="3143250" cy="45053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Why “media integrity”?</a:t>
            </a:r>
          </a:p>
        </p:txBody>
      </p:sp>
      <p:sp>
        <p:nvSpPr>
          <p:cNvPr id="3" name="Content Placeholder 2"/>
          <p:cNvSpPr>
            <a:spLocks noGrp="1"/>
          </p:cNvSpPr>
          <p:nvPr>
            <p:ph idx="1"/>
          </p:nvPr>
        </p:nvSpPr>
        <p:spPr>
          <a:xfrm>
            <a:off x="457200" y="1285874"/>
            <a:ext cx="8229600" cy="5239469"/>
          </a:xfrm>
        </p:spPr>
        <p:txBody>
          <a:bodyPr rtlCol="0">
            <a:normAutofit fontScale="55000" lnSpcReduction="20000"/>
          </a:bodyPr>
          <a:lstStyle/>
          <a:p>
            <a:pPr eaLnBrk="1" fontAlgn="auto" hangingPunct="1">
              <a:spcAft>
                <a:spcPts val="0"/>
              </a:spcAft>
              <a:buFont typeface="Arial" pitchFamily="34" charset="0"/>
              <a:buNone/>
              <a:defRPr/>
            </a:pPr>
            <a:r>
              <a:rPr lang="sl-SI" sz="3700" dirty="0" smtClean="0"/>
              <a:t>	</a:t>
            </a:r>
          </a:p>
          <a:p>
            <a:pPr eaLnBrk="1" fontAlgn="auto" hangingPunct="1">
              <a:spcAft>
                <a:spcPts val="0"/>
              </a:spcAft>
              <a:buNone/>
              <a:defRPr/>
            </a:pPr>
            <a:r>
              <a:rPr lang="sl-SI" sz="4500" b="1" dirty="0" smtClean="0"/>
              <a:t>	</a:t>
            </a:r>
            <a:r>
              <a:rPr lang="en-GB" sz="4500" dirty="0" smtClean="0"/>
              <a:t>Why the media (systems) in the countries of our region </a:t>
            </a:r>
            <a:r>
              <a:rPr lang="sl-SI" sz="4500" dirty="0" smtClean="0"/>
              <a:t>are </a:t>
            </a:r>
            <a:r>
              <a:rPr lang="en-GB" sz="4500" dirty="0" smtClean="0"/>
              <a:t>as they are, and what influence their ability or disability to serve public interest and democratic processes?</a:t>
            </a:r>
            <a:r>
              <a:rPr lang="sl-SI" sz="4500" dirty="0" smtClean="0"/>
              <a:t> </a:t>
            </a:r>
          </a:p>
          <a:p>
            <a:pPr eaLnBrk="1" fontAlgn="auto" hangingPunct="1">
              <a:spcAft>
                <a:spcPts val="0"/>
              </a:spcAft>
              <a:buNone/>
              <a:defRPr/>
            </a:pPr>
            <a:endParaRPr lang="sl-SI" sz="4500" dirty="0" smtClean="0"/>
          </a:p>
          <a:p>
            <a:pPr eaLnBrk="1" fontAlgn="auto" hangingPunct="1">
              <a:spcAft>
                <a:spcPts val="0"/>
              </a:spcAft>
              <a:buNone/>
              <a:defRPr/>
            </a:pPr>
            <a:r>
              <a:rPr lang="sl-SI" sz="4500" dirty="0" smtClean="0"/>
              <a:t>	T</a:t>
            </a:r>
            <a:r>
              <a:rPr lang="en-GB" sz="4500" dirty="0" smtClean="0"/>
              <a:t>en years ago we offered an answer – it is media ownership that matters</a:t>
            </a:r>
            <a:r>
              <a:rPr lang="sl-SI" sz="4500" dirty="0" smtClean="0"/>
              <a:t> (see o</a:t>
            </a:r>
            <a:r>
              <a:rPr lang="en-GB" sz="4500" dirty="0" err="1" smtClean="0"/>
              <a:t>ur</a:t>
            </a:r>
            <a:r>
              <a:rPr lang="en-GB" sz="4500" dirty="0" smtClean="0"/>
              <a:t> report </a:t>
            </a:r>
            <a:r>
              <a:rPr lang="en-GB" sz="4500" b="1" u="sng" dirty="0" smtClean="0">
                <a:hlinkClick r:id="rId2"/>
              </a:rPr>
              <a:t>Media Ownership and Its Impact on Media Independence and Pluralism from 2004</a:t>
            </a:r>
            <a:r>
              <a:rPr lang="sl-SI" sz="4500" u="sng" dirty="0" smtClean="0"/>
              <a:t>)</a:t>
            </a:r>
            <a:r>
              <a:rPr lang="en-GB" sz="4500" dirty="0" smtClean="0"/>
              <a:t>. </a:t>
            </a:r>
            <a:endParaRPr lang="sl-SI" sz="4500" dirty="0" smtClean="0"/>
          </a:p>
          <a:p>
            <a:pPr eaLnBrk="1" fontAlgn="auto" hangingPunct="1">
              <a:spcAft>
                <a:spcPts val="0"/>
              </a:spcAft>
              <a:buNone/>
              <a:defRPr/>
            </a:pPr>
            <a:r>
              <a:rPr lang="sl-SI" sz="4500" dirty="0" smtClean="0"/>
              <a:t>	</a:t>
            </a:r>
          </a:p>
          <a:p>
            <a:pPr eaLnBrk="1" fontAlgn="auto" hangingPunct="1">
              <a:spcAft>
                <a:spcPts val="0"/>
              </a:spcAft>
              <a:buNone/>
              <a:defRPr/>
            </a:pPr>
            <a:r>
              <a:rPr lang="sl-SI" sz="4500" dirty="0" smtClean="0"/>
              <a:t>	</a:t>
            </a:r>
            <a:r>
              <a:rPr lang="en-GB" sz="4500" dirty="0" smtClean="0"/>
              <a:t>Ten years after we still think that media ownership is one of the key issues for providing or obstructing functional democracy. We still think that today’s  crucial problems of media and democracy in the countries of our region includes media ownership, but the problem is broader than that. </a:t>
            </a:r>
            <a:endParaRPr lang="sl-SI" sz="4500" dirty="0" smtClean="0"/>
          </a:p>
          <a:p>
            <a:pPr eaLnBrk="1" fontAlgn="auto" hangingPunct="1">
              <a:spcAft>
                <a:spcPts val="0"/>
              </a:spcAft>
              <a:buNone/>
              <a:defRPr/>
            </a:pPr>
            <a:endParaRPr lang="sl-SI" sz="4500" dirty="0" smtClean="0"/>
          </a:p>
          <a:p>
            <a:pPr eaLnBrk="1" fontAlgn="auto" hangingPunct="1">
              <a:spcAft>
                <a:spcPts val="0"/>
              </a:spcAft>
              <a:buFont typeface="Arial" pitchFamily="34" charset="0"/>
              <a:buNone/>
              <a:defRPr/>
            </a:pPr>
            <a:endParaRPr lang="sl-SI" dirty="0" smtClean="0"/>
          </a:p>
        </p:txBody>
      </p:sp>
      <p:pic>
        <p:nvPicPr>
          <p:cNvPr id="4" name="Content Placeholder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Why “media integrity”?</a:t>
            </a:r>
          </a:p>
        </p:txBody>
      </p:sp>
      <p:sp>
        <p:nvSpPr>
          <p:cNvPr id="3" name="Content Placeholder 2"/>
          <p:cNvSpPr>
            <a:spLocks noGrp="1"/>
          </p:cNvSpPr>
          <p:nvPr>
            <p:ph idx="1"/>
          </p:nvPr>
        </p:nvSpPr>
        <p:spPr>
          <a:xfrm>
            <a:off x="428596" y="1214422"/>
            <a:ext cx="8215370" cy="5310921"/>
          </a:xfrm>
        </p:spPr>
        <p:txBody>
          <a:bodyPr rtlCol="0">
            <a:normAutofit/>
          </a:bodyPr>
          <a:lstStyle/>
          <a:p>
            <a:pPr eaLnBrk="1" fontAlgn="auto" hangingPunct="1">
              <a:spcAft>
                <a:spcPts val="0"/>
              </a:spcAft>
              <a:buFont typeface="Arial" pitchFamily="34" charset="0"/>
              <a:buNone/>
              <a:defRPr/>
            </a:pPr>
            <a:r>
              <a:rPr lang="sl-SI" sz="3700" dirty="0" smtClean="0"/>
              <a:t>	</a:t>
            </a:r>
          </a:p>
          <a:p>
            <a:pPr eaLnBrk="1" fontAlgn="auto" hangingPunct="1">
              <a:spcAft>
                <a:spcPts val="0"/>
              </a:spcAft>
              <a:buFont typeface="Arial" pitchFamily="34" charset="0"/>
              <a:buNone/>
              <a:defRPr/>
            </a:pPr>
            <a:r>
              <a:rPr lang="sl-SI" sz="3700" dirty="0" smtClean="0"/>
              <a:t>	</a:t>
            </a:r>
            <a:r>
              <a:rPr lang="en-GB" dirty="0" smtClean="0"/>
              <a:t>The obstructions and disrespect for public interest in the media are result of corrupt relations and practices that are integrated in our media systems. </a:t>
            </a:r>
            <a:endParaRPr lang="sl-SI" dirty="0" smtClean="0"/>
          </a:p>
          <a:p>
            <a:pPr eaLnBrk="1" fontAlgn="auto" hangingPunct="1">
              <a:spcAft>
                <a:spcPts val="0"/>
              </a:spcAft>
              <a:buNone/>
              <a:defRPr/>
            </a:pPr>
            <a:r>
              <a:rPr lang="sl-SI" dirty="0" smtClean="0"/>
              <a:t>	</a:t>
            </a:r>
            <a:r>
              <a:rPr lang="en-GB" dirty="0" smtClean="0"/>
              <a:t>These corrupt relations and practices, including political </a:t>
            </a:r>
            <a:r>
              <a:rPr lang="en-GB" dirty="0" err="1" smtClean="0"/>
              <a:t>clientelism</a:t>
            </a:r>
            <a:r>
              <a:rPr lang="en-GB" dirty="0" smtClean="0"/>
              <a:t>, have been evolving and interplaying to the point of becoming a system on its own.</a:t>
            </a:r>
            <a:endParaRPr lang="sl-SI" dirty="0" smtClean="0"/>
          </a:p>
          <a:p>
            <a:pPr eaLnBrk="1" fontAlgn="auto" hangingPunct="1">
              <a:spcAft>
                <a:spcPts val="0"/>
              </a:spcAft>
              <a:buNone/>
              <a:defRPr/>
            </a:pPr>
            <a:endParaRPr lang="sl-SI" dirty="0" smtClean="0"/>
          </a:p>
          <a:p>
            <a:pPr eaLnBrk="1" fontAlgn="auto" hangingPunct="1">
              <a:spcAft>
                <a:spcPts val="0"/>
              </a:spcAft>
              <a:buFont typeface="Arial" pitchFamily="34" charset="0"/>
              <a:buNone/>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Why “media integrity”?</a:t>
            </a:r>
          </a:p>
        </p:txBody>
      </p:sp>
      <p:sp>
        <p:nvSpPr>
          <p:cNvPr id="3" name="Content Placeholder 2"/>
          <p:cNvSpPr>
            <a:spLocks noGrp="1"/>
          </p:cNvSpPr>
          <p:nvPr>
            <p:ph idx="1"/>
          </p:nvPr>
        </p:nvSpPr>
        <p:spPr>
          <a:xfrm>
            <a:off x="457200" y="1285874"/>
            <a:ext cx="8229600" cy="5239469"/>
          </a:xfrm>
        </p:spPr>
        <p:txBody>
          <a:bodyPr rtlCol="0">
            <a:normAutofit fontScale="85000" lnSpcReduction="10000"/>
          </a:bodyPr>
          <a:lstStyle/>
          <a:p>
            <a:pPr eaLnBrk="1" fontAlgn="auto" hangingPunct="1">
              <a:spcAft>
                <a:spcPts val="0"/>
              </a:spcAft>
              <a:buNone/>
              <a:defRPr/>
            </a:pPr>
            <a:r>
              <a:rPr lang="sl-SI" sz="3700" dirty="0" smtClean="0"/>
              <a:t>	</a:t>
            </a:r>
            <a:r>
              <a:rPr lang="en-GB" dirty="0" smtClean="0"/>
              <a:t>We can follow the patterns of corrupt, </a:t>
            </a:r>
            <a:r>
              <a:rPr lang="en-GB" dirty="0" err="1" smtClean="0"/>
              <a:t>clientelistic</a:t>
            </a:r>
            <a:r>
              <a:rPr lang="en-GB" dirty="0" smtClean="0"/>
              <a:t> relations and practices in various parts of the media systems</a:t>
            </a:r>
            <a:r>
              <a:rPr lang="sl-SI" dirty="0" smtClean="0"/>
              <a:t> </a:t>
            </a:r>
            <a:r>
              <a:rPr lang="en-GB" dirty="0" smtClean="0"/>
              <a:t> – how media policy and media laws are developed and how their implementation is obstructed by undermining independence of media regulators, how media ownership and media finances are hidden from public and abused for particular private and political interests, how public service broadcasters are destabilized and captured by particular interests through governing and financing patterns, how journalists are professionally and economically degraded and disabled from being public service operators, etc.</a:t>
            </a:r>
            <a:endParaRPr lang="sl-SI" dirty="0" smtClean="0"/>
          </a:p>
          <a:p>
            <a:pPr eaLnBrk="1" fontAlgn="auto" hangingPunct="1">
              <a:spcAft>
                <a:spcPts val="0"/>
              </a:spcAft>
              <a:buFont typeface="Arial" pitchFamily="34" charset="0"/>
              <a:buNone/>
              <a:defRPr/>
            </a:pPr>
            <a:endParaRPr lang="sl-SI" dirty="0" smtClean="0"/>
          </a:p>
          <a:p>
            <a:pPr eaLnBrk="1" fontAlgn="auto" hangingPunct="1">
              <a:spcAft>
                <a:spcPts val="0"/>
              </a:spcAft>
              <a:buNone/>
              <a:defRPr/>
            </a:pPr>
            <a:endParaRPr lang="sl-SI" dirty="0" smtClean="0"/>
          </a:p>
          <a:p>
            <a:pPr eaLnBrk="1" fontAlgn="auto" hangingPunct="1">
              <a:spcAft>
                <a:spcPts val="0"/>
              </a:spcAft>
              <a:buFont typeface="Arial" pitchFamily="34" charset="0"/>
              <a:buNone/>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sl-SI" dirty="0" smtClean="0">
                <a:solidFill>
                  <a:srgbClr val="C00000"/>
                </a:solidFill>
              </a:rPr>
              <a:t>Why “media integrity”?</a:t>
            </a:r>
          </a:p>
        </p:txBody>
      </p:sp>
      <p:sp>
        <p:nvSpPr>
          <p:cNvPr id="3" name="Content Placeholder 2"/>
          <p:cNvSpPr>
            <a:spLocks noGrp="1"/>
          </p:cNvSpPr>
          <p:nvPr>
            <p:ph idx="1"/>
          </p:nvPr>
        </p:nvSpPr>
        <p:spPr>
          <a:xfrm>
            <a:off x="457200" y="1285874"/>
            <a:ext cx="8229600" cy="5239469"/>
          </a:xfrm>
        </p:spPr>
        <p:txBody>
          <a:bodyPr rtlCol="0">
            <a:normAutofit fontScale="92500" lnSpcReduction="10000"/>
          </a:bodyPr>
          <a:lstStyle/>
          <a:p>
            <a:pPr eaLnBrk="1" fontAlgn="auto" hangingPunct="1">
              <a:spcAft>
                <a:spcPts val="0"/>
              </a:spcAft>
              <a:buFont typeface="Arial" pitchFamily="34" charset="0"/>
              <a:buNone/>
              <a:defRPr/>
            </a:pPr>
            <a:r>
              <a:rPr lang="sl-SI" sz="3700" dirty="0" smtClean="0"/>
              <a:t>	</a:t>
            </a:r>
            <a:r>
              <a:rPr lang="en-GB" dirty="0" smtClean="0"/>
              <a:t>At the SEE Media Observatory we see these problems as interconnected</a:t>
            </a:r>
            <a:r>
              <a:rPr lang="sl-SI" dirty="0" smtClean="0"/>
              <a:t> - </a:t>
            </a:r>
            <a:r>
              <a:rPr lang="en-GB" dirty="0" smtClean="0"/>
              <a:t>interconnected in a corrupt system which is major problem of media and democracy in our countries, and as such has to be addressed in a systematic way. </a:t>
            </a:r>
            <a:endParaRPr lang="sl-SI" dirty="0" smtClean="0"/>
          </a:p>
          <a:p>
            <a:pPr eaLnBrk="1" fontAlgn="auto" hangingPunct="1">
              <a:spcAft>
                <a:spcPts val="0"/>
              </a:spcAft>
              <a:buFont typeface="Arial" pitchFamily="34" charset="0"/>
              <a:buNone/>
              <a:defRPr/>
            </a:pPr>
            <a:r>
              <a:rPr lang="sl-SI" dirty="0" smtClean="0"/>
              <a:t>	</a:t>
            </a:r>
          </a:p>
          <a:p>
            <a:pPr eaLnBrk="1" fontAlgn="auto" hangingPunct="1">
              <a:spcAft>
                <a:spcPts val="0"/>
              </a:spcAft>
              <a:buFont typeface="Arial" pitchFamily="34" charset="0"/>
              <a:buNone/>
              <a:defRPr/>
            </a:pPr>
            <a:r>
              <a:rPr lang="sl-SI" dirty="0" smtClean="0"/>
              <a:t>	</a:t>
            </a:r>
            <a:r>
              <a:rPr lang="en-GB" dirty="0" smtClean="0"/>
              <a:t>We see the burning need to systematically elaborate, develop and defend those qualities of media systems which put media and journalism in the service of public. </a:t>
            </a:r>
            <a:endParaRPr lang="sl-SI" dirty="0" smtClean="0"/>
          </a:p>
          <a:p>
            <a:pPr eaLnBrk="1" fontAlgn="auto" hangingPunct="1">
              <a:spcAft>
                <a:spcPts val="0"/>
              </a:spcAft>
              <a:buFont typeface="Arial" pitchFamily="34" charset="0"/>
              <a:buNone/>
              <a:defRPr/>
            </a:pPr>
            <a:r>
              <a:rPr lang="sl-SI" dirty="0" smtClean="0"/>
              <a:t>	</a:t>
            </a:r>
            <a:r>
              <a:rPr lang="en-GB" dirty="0" smtClean="0"/>
              <a:t>Shortly – to defend media integrity.</a:t>
            </a:r>
            <a:endParaRPr lang="sl-SI" dirty="0" smtClean="0"/>
          </a:p>
          <a:p>
            <a:pPr eaLnBrk="1" fontAlgn="auto" hangingPunct="1">
              <a:spcAft>
                <a:spcPts val="0"/>
              </a:spcAft>
              <a:buNone/>
              <a:defRPr/>
            </a:pPr>
            <a:endParaRPr lang="sl-SI" dirty="0" smtClean="0"/>
          </a:p>
          <a:p>
            <a:pPr eaLnBrk="1" fontAlgn="auto" hangingPunct="1">
              <a:spcAft>
                <a:spcPts val="0"/>
              </a:spcAft>
              <a:buFont typeface="Arial" pitchFamily="34" charset="0"/>
              <a:buNone/>
              <a:defRPr/>
            </a:pPr>
            <a:endParaRPr lang="sl-SI" dirty="0" smtClean="0"/>
          </a:p>
        </p:txBody>
      </p:sp>
      <p:pic>
        <p:nvPicPr>
          <p:cNvPr id="4" name="Content Placeholder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285720" y="357166"/>
            <a:ext cx="1081472" cy="874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6448</TotalTime>
  <Words>1561</Words>
  <Application>Microsoft Office PowerPoint</Application>
  <PresentationFormat>On-screen Show (4:3)</PresentationFormat>
  <Paragraphs>202</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vt:lpstr>
      <vt:lpstr>  South East European Media Observatory?  </vt:lpstr>
      <vt:lpstr>SEE Media Observatory</vt:lpstr>
      <vt:lpstr>mediaobservatory.net</vt:lpstr>
      <vt:lpstr>  Media integrity matters  </vt:lpstr>
      <vt:lpstr>Why “media integrity”?</vt:lpstr>
      <vt:lpstr>Why “media integrity”?</vt:lpstr>
      <vt:lpstr>Why “media integrity”?</vt:lpstr>
      <vt:lpstr>Why “media integrity”?</vt:lpstr>
      <vt:lpstr>Media integrity?</vt:lpstr>
      <vt:lpstr>Media integrity: definition</vt:lpstr>
      <vt:lpstr>Media integrity: definition</vt:lpstr>
      <vt:lpstr>Media integrity: definition</vt:lpstr>
      <vt:lpstr>Media integrity vs. institutional corruption in the media system</vt:lpstr>
      <vt:lpstr>Media policy</vt:lpstr>
      <vt:lpstr>Media policy</vt:lpstr>
      <vt:lpstr>   Media ownership   </vt:lpstr>
      <vt:lpstr>   Media finances  </vt:lpstr>
      <vt:lpstr>Media finances </vt:lpstr>
      <vt:lpstr>Political parties</vt:lpstr>
      <vt:lpstr>Advertising</vt:lpstr>
      <vt:lpstr> Journalists?  </vt:lpstr>
      <vt:lpstr> Journalistists  </vt:lpstr>
      <vt:lpstr> Journalists  </vt:lpstr>
      <vt:lpstr>Journalistic/media practices </vt:lpstr>
      <vt:lpstr> Why a systematic anti-corruption engagement is required?  </vt:lpstr>
      <vt:lpstr> Why a systematic anti-corruption engagement is required?  </vt:lpstr>
      <vt:lpstr> Why a systematic anti-corruption engagement is required?  </vt:lpstr>
      <vt:lpstr> In conclusion </vt:lpstr>
      <vt:lpstr> In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»South East European Media Observatory«</dc:title>
  <dc:creator>MI Press</dc:creator>
  <cp:lastModifiedBy>MI Press</cp:lastModifiedBy>
  <cp:revision>214</cp:revision>
  <dcterms:created xsi:type="dcterms:W3CDTF">2013-01-04T19:31:04Z</dcterms:created>
  <dcterms:modified xsi:type="dcterms:W3CDTF">2014-12-01T00:02:12Z</dcterms:modified>
</cp:coreProperties>
</file>