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63" r:id="rId3"/>
    <p:sldId id="373" r:id="rId4"/>
    <p:sldId id="374" r:id="rId5"/>
    <p:sldId id="257" r:id="rId6"/>
    <p:sldId id="376" r:id="rId7"/>
    <p:sldId id="286" r:id="rId8"/>
    <p:sldId id="370" r:id="rId9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5232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19" autoAdjust="0"/>
    <p:restoredTop sz="81266" autoAdjust="0"/>
  </p:normalViewPr>
  <p:slideViewPr>
    <p:cSldViewPr>
      <p:cViewPr>
        <p:scale>
          <a:sx n="53" d="100"/>
          <a:sy n="53" d="100"/>
        </p:scale>
        <p:origin x="-2322" y="-5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61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70421-38B9-44E8-AF61-7F01ACF942A2}" type="datetimeFigureOut">
              <a:rPr lang="hu-HU" smtClean="0"/>
              <a:pPr/>
              <a:t>2014.12.01.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4100F-EC14-4040-9B9F-9950ECED5C5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815461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499BBED-C9E9-4EDA-8FD4-DB561C041F82}" type="datetimeFigureOut">
              <a:rPr lang="sl-SI"/>
              <a:pPr>
                <a:defRPr/>
              </a:pPr>
              <a:t>1.12.2014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noProof="0" smtClean="0"/>
              <a:t>Kliknite, če želite urediti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2C17CFC-44C9-42C2-9C88-25CA73D6309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803996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mediapedia.mk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sl-SI" altLang="sl-SI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C4FFC4-28E3-427F-B7E5-E62A8DB5EF9B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C17CFC-44C9-42C2-9C88-25CA73D63095}" type="slidenum">
              <a:rPr lang="sl-SI" smtClean="0"/>
              <a:pPr>
                <a:defRPr/>
              </a:pPr>
              <a:t>2</a:t>
            </a:fld>
            <a:endParaRPr 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We</a:t>
            </a:r>
            <a:r>
              <a:rPr lang="hu-HU" dirty="0" smtClean="0"/>
              <a:t> </a:t>
            </a:r>
            <a:r>
              <a:rPr lang="hu-HU" dirty="0" err="1" smtClean="0"/>
              <a:t>often</a:t>
            </a:r>
            <a:r>
              <a:rPr lang="hu-HU" dirty="0" smtClean="0"/>
              <a:t> </a:t>
            </a:r>
            <a:r>
              <a:rPr lang="hu-HU" dirty="0" err="1" smtClean="0"/>
              <a:t>hear</a:t>
            </a:r>
            <a:r>
              <a:rPr lang="hu-HU" dirty="0" smtClean="0"/>
              <a:t>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investigaetiv</a:t>
            </a:r>
            <a:r>
              <a:rPr lang="hu-HU" dirty="0" smtClean="0"/>
              <a:t> </a:t>
            </a:r>
            <a:r>
              <a:rPr lang="hu-HU" dirty="0" err="1" smtClean="0"/>
              <a:t>journalism</a:t>
            </a:r>
            <a:r>
              <a:rPr lang="hu-HU" baseline="0" dirty="0" smtClean="0"/>
              <a:t> </a:t>
            </a:r>
            <a:r>
              <a:rPr lang="hu-HU" baseline="0" dirty="0" err="1" smtClean="0"/>
              <a:t>or</a:t>
            </a:r>
            <a:r>
              <a:rPr lang="hu-HU" baseline="0" dirty="0" smtClean="0"/>
              <a:t> </a:t>
            </a:r>
            <a:r>
              <a:rPr lang="hu-HU" baseline="0" dirty="0" err="1" smtClean="0"/>
              <a:t>data-driven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journalism</a:t>
            </a:r>
            <a:r>
              <a:rPr lang="hu-HU" baseline="0" dirty="0" smtClean="0"/>
              <a:t> – </a:t>
            </a:r>
            <a:r>
              <a:rPr lang="hu-HU" baseline="0" dirty="0" err="1" smtClean="0"/>
              <a:t>serves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as</a:t>
            </a:r>
            <a:r>
              <a:rPr lang="hu-HU" baseline="0" dirty="0" smtClean="0"/>
              <a:t> a </a:t>
            </a:r>
            <a:r>
              <a:rPr lang="hu-HU" baseline="0" dirty="0" err="1" smtClean="0"/>
              <a:t>deterrent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against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fraud</a:t>
            </a:r>
            <a:r>
              <a:rPr lang="hu-HU" baseline="0" dirty="0" smtClean="0"/>
              <a:t>, </a:t>
            </a:r>
            <a:r>
              <a:rPr lang="hu-HU" baseline="0" dirty="0" err="1" smtClean="0"/>
              <a:t>corruption</a:t>
            </a:r>
            <a:r>
              <a:rPr lang="hu-HU" baseline="0" dirty="0" smtClean="0"/>
              <a:t>. </a:t>
            </a:r>
            <a:r>
              <a:rPr lang="hu-HU" baseline="0" dirty="0" err="1" smtClean="0"/>
              <a:t>Yet</a:t>
            </a:r>
            <a:r>
              <a:rPr lang="hu-HU" baseline="0" dirty="0" smtClean="0"/>
              <a:t>, </a:t>
            </a:r>
            <a:r>
              <a:rPr lang="hu-HU" baseline="0" dirty="0" err="1" smtClean="0"/>
              <a:t>today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this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genre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watchdog</a:t>
            </a:r>
            <a:r>
              <a:rPr lang="hu-HU" baseline="0" dirty="0" smtClean="0"/>
              <a:t> </a:t>
            </a:r>
            <a:r>
              <a:rPr lang="hu-HU" baseline="0" dirty="0" err="1" smtClean="0"/>
              <a:t>journalism</a:t>
            </a:r>
            <a:r>
              <a:rPr lang="hu-HU" baseline="0" dirty="0" smtClean="0"/>
              <a:t> is </a:t>
            </a:r>
            <a:r>
              <a:rPr lang="hu-HU" baseline="0" dirty="0" err="1" smtClean="0"/>
              <a:t>exercised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by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islands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mainstream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media</a:t>
            </a:r>
            <a:r>
              <a:rPr lang="hu-HU" baseline="0" dirty="0" smtClean="0"/>
              <a:t>  - and </a:t>
            </a:r>
            <a:r>
              <a:rPr lang="hu-HU" baseline="0" dirty="0" err="1" smtClean="0"/>
              <a:t>it</a:t>
            </a:r>
            <a:r>
              <a:rPr lang="hu-HU" baseline="0" dirty="0" smtClean="0"/>
              <a:t> is a </a:t>
            </a:r>
            <a:r>
              <a:rPr lang="hu-HU" baseline="0" dirty="0" err="1" smtClean="0"/>
              <a:t>global</a:t>
            </a:r>
            <a:r>
              <a:rPr lang="hu-HU" baseline="0" dirty="0" smtClean="0"/>
              <a:t> trend. </a:t>
            </a:r>
            <a:r>
              <a:rPr lang="hu-HU" baseline="0" dirty="0" err="1" smtClean="0"/>
              <a:t>But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it</a:t>
            </a:r>
            <a:r>
              <a:rPr lang="hu-HU" baseline="0" dirty="0" smtClean="0"/>
              <a:t> is an </a:t>
            </a:r>
            <a:r>
              <a:rPr lang="hu-HU" baseline="0" dirty="0" err="1" smtClean="0"/>
              <a:t>efficient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way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bring</a:t>
            </a:r>
            <a:r>
              <a:rPr lang="hu-HU" baseline="0" dirty="0" smtClean="0"/>
              <a:t> out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facts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wide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public</a:t>
            </a:r>
            <a:r>
              <a:rPr lang="hu-HU" baseline="0" dirty="0" smtClean="0"/>
              <a:t> and </a:t>
            </a:r>
            <a:r>
              <a:rPr lang="hu-HU" baseline="0" dirty="0" err="1" smtClean="0"/>
              <a:t>institutions</a:t>
            </a:r>
            <a:r>
              <a:rPr lang="hu-HU" baseline="0" dirty="0" smtClean="0"/>
              <a:t>. </a:t>
            </a:r>
            <a:r>
              <a:rPr lang="hu-HU" baseline="0" dirty="0" err="1" smtClean="0"/>
              <a:t>That</a:t>
            </a:r>
            <a:r>
              <a:rPr lang="hu-HU" baseline="0" dirty="0" smtClean="0"/>
              <a:t> is </a:t>
            </a:r>
            <a:r>
              <a:rPr lang="hu-HU" baseline="0" dirty="0" err="1" smtClean="0"/>
              <a:t>why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is</a:t>
            </a:r>
            <a:r>
              <a:rPr lang="hu-HU" baseline="0" dirty="0" smtClean="0"/>
              <a:t> a </a:t>
            </a:r>
            <a:r>
              <a:rPr lang="hu-HU" baseline="0" dirty="0" err="1" smtClean="0"/>
              <a:t>unique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opportunity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that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today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dedicate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this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conference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various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issues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media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integrity</a:t>
            </a:r>
            <a:r>
              <a:rPr lang="hu-HU" baseline="0" dirty="0" smtClean="0"/>
              <a:t> and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fight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against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corruption</a:t>
            </a:r>
            <a:r>
              <a:rPr lang="hu-HU" baseline="0" dirty="0" smtClean="0"/>
              <a:t>.  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C17CFC-44C9-42C2-9C88-25CA73D63095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u-HU" dirty="0" err="1" smtClean="0"/>
              <a:t>This</a:t>
            </a:r>
            <a:r>
              <a:rPr lang="hu-HU" dirty="0" smtClean="0"/>
              <a:t> is </a:t>
            </a:r>
            <a:r>
              <a:rPr lang="hu-HU" dirty="0" err="1" smtClean="0"/>
              <a:t>not</a:t>
            </a:r>
            <a:r>
              <a:rPr lang="hu-HU" dirty="0" smtClean="0"/>
              <a:t> </a:t>
            </a:r>
            <a:r>
              <a:rPr lang="hu-HU" dirty="0" err="1" smtClean="0"/>
              <a:t>easy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journalists</a:t>
            </a:r>
            <a:r>
              <a:rPr lang="hu-HU" dirty="0" smtClean="0"/>
              <a:t> </a:t>
            </a:r>
            <a:r>
              <a:rPr lang="hu-HU" dirty="0" err="1" smtClean="0"/>
              <a:t>about</a:t>
            </a:r>
            <a:r>
              <a:rPr lang="hu-HU" dirty="0" smtClean="0"/>
              <a:t> </a:t>
            </a:r>
            <a:r>
              <a:rPr lang="hu-HU" dirty="0" err="1" smtClean="0"/>
              <a:t>corruption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media</a:t>
            </a:r>
            <a:r>
              <a:rPr lang="hu-HU" baseline="0" dirty="0" smtClean="0"/>
              <a:t> </a:t>
            </a:r>
            <a:r>
              <a:rPr lang="hu-HU" baseline="0" dirty="0" err="1" smtClean="0"/>
              <a:t>for</a:t>
            </a:r>
            <a:r>
              <a:rPr lang="hu-HU" baseline="0" dirty="0" smtClean="0"/>
              <a:t> </a:t>
            </a:r>
            <a:r>
              <a:rPr lang="hu-HU" baseline="0" dirty="0" err="1" smtClean="0"/>
              <a:t>obvious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reasons</a:t>
            </a:r>
            <a:r>
              <a:rPr lang="hu-HU" baseline="0" dirty="0" smtClean="0"/>
              <a:t>, </a:t>
            </a:r>
            <a:r>
              <a:rPr lang="hu-HU" baseline="0" dirty="0" err="1" smtClean="0"/>
              <a:t>especially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when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are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talking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about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small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countries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with</a:t>
            </a:r>
            <a:r>
              <a:rPr lang="hu-HU" baseline="0" dirty="0" smtClean="0"/>
              <a:t> a limited </a:t>
            </a:r>
            <a:r>
              <a:rPr lang="hu-HU" baseline="0" dirty="0" err="1" smtClean="0"/>
              <a:t>job</a:t>
            </a:r>
            <a:r>
              <a:rPr lang="hu-HU" baseline="0" dirty="0" smtClean="0"/>
              <a:t> market. </a:t>
            </a:r>
            <a:r>
              <a:rPr lang="hu-HU" baseline="0" dirty="0" err="1" smtClean="0"/>
              <a:t>Five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groups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journalists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produced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around</a:t>
            </a:r>
            <a:r>
              <a:rPr lang="hu-HU" baseline="0" dirty="0" smtClean="0"/>
              <a:t> 10 </a:t>
            </a:r>
            <a:r>
              <a:rPr lang="hu-HU" baseline="0" dirty="0" err="1" smtClean="0"/>
              <a:t>stories</a:t>
            </a:r>
            <a:r>
              <a:rPr lang="hu-HU" baseline="0" dirty="0" smtClean="0"/>
              <a:t> and </a:t>
            </a:r>
            <a:r>
              <a:rPr lang="hu-HU" baseline="0" dirty="0" err="1" smtClean="0"/>
              <a:t>whole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webpage</a:t>
            </a:r>
            <a:r>
              <a:rPr lang="hu-HU" baseline="0" dirty="0" smtClean="0"/>
              <a:t>. </a:t>
            </a:r>
            <a:r>
              <a:rPr lang="hu-HU" baseline="0" dirty="0" err="1" smtClean="0"/>
              <a:t>Their</a:t>
            </a:r>
            <a:r>
              <a:rPr lang="hu-HU" baseline="0" dirty="0" smtClean="0"/>
              <a:t> English </a:t>
            </a:r>
            <a:r>
              <a:rPr lang="hu-HU" baseline="0" dirty="0" err="1" smtClean="0"/>
              <a:t>versions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are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available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on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project </a:t>
            </a:r>
            <a:r>
              <a:rPr lang="hu-HU" baseline="0" dirty="0" err="1" smtClean="0"/>
              <a:t>webpage</a:t>
            </a:r>
            <a:r>
              <a:rPr lang="hu-HU" baseline="0" dirty="0" smtClean="0"/>
              <a:t>. Over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past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few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months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stories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by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Serbian</a:t>
            </a:r>
            <a:r>
              <a:rPr lang="hu-HU" baseline="0" dirty="0" smtClean="0"/>
              <a:t>, </a:t>
            </a:r>
            <a:r>
              <a:rPr lang="hu-HU" baseline="0" dirty="0" err="1" smtClean="0"/>
              <a:t>Bosnian</a:t>
            </a:r>
            <a:r>
              <a:rPr lang="hu-HU" baseline="0" dirty="0" smtClean="0"/>
              <a:t> and </a:t>
            </a:r>
            <a:r>
              <a:rPr lang="hu-HU" baseline="0" dirty="0" err="1" smtClean="0"/>
              <a:t>Macedonian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colleages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have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been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acknowledged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national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and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international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organizations</a:t>
            </a:r>
            <a:r>
              <a:rPr lang="hu-HU" baseline="0" dirty="0" smtClean="0"/>
              <a:t>.</a:t>
            </a:r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C17CFC-44C9-42C2-9C88-25CA73D63095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baseline="0" dirty="0" err="1" smtClean="0"/>
              <a:t>We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can</a:t>
            </a:r>
            <a:r>
              <a:rPr lang="hu-HU" baseline="0" dirty="0" smtClean="0"/>
              <a:t> mention </a:t>
            </a:r>
            <a:r>
              <a:rPr lang="hu-HU" baseline="0" dirty="0" err="1" smtClean="0"/>
              <a:t>only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briefly</a:t>
            </a:r>
            <a:r>
              <a:rPr lang="hu-HU" baseline="0" dirty="0" smtClean="0"/>
              <a:t> a </a:t>
            </a:r>
            <a:r>
              <a:rPr lang="hu-HU" baseline="0" dirty="0" err="1" smtClean="0"/>
              <a:t>few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patterns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that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have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been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revealed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by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stories</a:t>
            </a:r>
            <a:r>
              <a:rPr lang="hu-HU" baseline="0" dirty="0" smtClean="0"/>
              <a:t>. </a:t>
            </a:r>
            <a:r>
              <a:rPr lang="hu-HU" baseline="0" dirty="0" err="1" smtClean="0"/>
              <a:t>Some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them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contributed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to</a:t>
            </a:r>
            <a:r>
              <a:rPr lang="hu-HU" baseline="0" dirty="0" smtClean="0"/>
              <a:t> a </a:t>
            </a:r>
            <a:r>
              <a:rPr lang="hu-HU" baseline="0" dirty="0" err="1" smtClean="0"/>
              <a:t>better</a:t>
            </a:r>
            <a:r>
              <a:rPr lang="hu-HU" baseline="0" dirty="0" smtClean="0"/>
              <a:t> </a:t>
            </a:r>
            <a:r>
              <a:rPr lang="hu-HU" baseline="0" dirty="0" err="1" smtClean="0"/>
              <a:t>understanding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corrupted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mechanisms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media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systems</a:t>
            </a:r>
            <a:r>
              <a:rPr lang="hu-HU" baseline="0" dirty="0" smtClean="0"/>
              <a:t>. </a:t>
            </a:r>
            <a:r>
              <a:rPr lang="hu-HU" baseline="0" dirty="0" err="1" smtClean="0"/>
              <a:t>Like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background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politically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motivated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news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coverage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was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described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by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Besar</a:t>
            </a:r>
            <a:r>
              <a:rPr lang="hu-HU" baseline="0" dirty="0" smtClean="0"/>
              <a:t> </a:t>
            </a:r>
            <a:r>
              <a:rPr lang="hu-HU" baseline="0" dirty="0" err="1" smtClean="0"/>
              <a:t>Likmeta</a:t>
            </a:r>
            <a:r>
              <a:rPr lang="hu-HU" baseline="0" dirty="0" smtClean="0"/>
              <a:t> </a:t>
            </a:r>
            <a:r>
              <a:rPr lang="hu-HU" baseline="0" dirty="0" err="1" smtClean="0"/>
              <a:t>from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Albania</a:t>
            </a:r>
            <a:r>
              <a:rPr lang="hu-HU" baseline="0" dirty="0" smtClean="0"/>
              <a:t>. 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C17CFC-44C9-42C2-9C88-25CA73D63095}" type="slidenum">
              <a:rPr lang="sl-SI" smtClean="0"/>
              <a:pPr>
                <a:defRPr/>
              </a:pPr>
              <a:t>5</a:t>
            </a:fld>
            <a:endParaRPr lang="sl-S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baseline="0" dirty="0" err="1" smtClean="0"/>
              <a:t>We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can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also</a:t>
            </a:r>
            <a:r>
              <a:rPr lang="hu-HU" baseline="0" dirty="0" smtClean="0"/>
              <a:t> mention </a:t>
            </a:r>
            <a:r>
              <a:rPr lang="hu-HU" baseline="0" dirty="0" err="1" smtClean="0"/>
              <a:t>problems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media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which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are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well-known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from</a:t>
            </a:r>
            <a:r>
              <a:rPr lang="hu-HU" baseline="0" dirty="0" smtClean="0"/>
              <a:t> </a:t>
            </a:r>
            <a:r>
              <a:rPr lang="hu-HU" baseline="0" dirty="0" err="1" smtClean="0"/>
              <a:t>other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sectors</a:t>
            </a:r>
            <a:r>
              <a:rPr lang="hu-HU" baseline="0" dirty="0" smtClean="0"/>
              <a:t>. </a:t>
            </a:r>
            <a:r>
              <a:rPr lang="hu-HU" baseline="0" dirty="0" err="1" smtClean="0"/>
              <a:t>Labour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conflicts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are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not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rare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media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industry</a:t>
            </a:r>
            <a:r>
              <a:rPr lang="hu-HU" baseline="0" dirty="0" smtClean="0"/>
              <a:t>, </a:t>
            </a:r>
            <a:r>
              <a:rPr lang="hu-HU" baseline="0" dirty="0" err="1" smtClean="0"/>
              <a:t>either</a:t>
            </a:r>
            <a:r>
              <a:rPr lang="hu-HU" baseline="0" dirty="0" smtClean="0"/>
              <a:t>. </a:t>
            </a:r>
            <a:r>
              <a:rPr lang="hu-HU" baseline="0" dirty="0" err="1" smtClean="0"/>
              <a:t>Non-transparent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media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content</a:t>
            </a:r>
            <a:r>
              <a:rPr lang="hu-HU" baseline="0" dirty="0" smtClean="0"/>
              <a:t>/</a:t>
            </a:r>
            <a:r>
              <a:rPr lang="hu-HU" baseline="0" dirty="0" err="1" smtClean="0"/>
              <a:t>paid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content</a:t>
            </a:r>
            <a:r>
              <a:rPr lang="hu-HU" baseline="0" dirty="0" smtClean="0"/>
              <a:t>/ </a:t>
            </a:r>
            <a:r>
              <a:rPr lang="hu-HU" baseline="0" dirty="0" err="1" smtClean="0"/>
              <a:t>does</a:t>
            </a:r>
            <a:r>
              <a:rPr lang="hu-HU" baseline="0" dirty="0" smtClean="0"/>
              <a:t> a </a:t>
            </a:r>
            <a:r>
              <a:rPr lang="hu-HU" baseline="0" dirty="0" err="1" smtClean="0"/>
              <a:t>lot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harms</a:t>
            </a:r>
            <a:r>
              <a:rPr lang="hu-HU" baseline="0" dirty="0" smtClean="0"/>
              <a:t> and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public</a:t>
            </a:r>
            <a:r>
              <a:rPr lang="hu-HU" baseline="0" dirty="0" smtClean="0"/>
              <a:t> is </a:t>
            </a:r>
            <a:r>
              <a:rPr lang="hu-HU" baseline="0" dirty="0" err="1" smtClean="0"/>
              <a:t>not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aware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this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manipulation</a:t>
            </a:r>
            <a:r>
              <a:rPr lang="hu-HU" baseline="0" dirty="0" smtClean="0"/>
              <a:t>. The story </a:t>
            </a:r>
            <a:r>
              <a:rPr lang="hu-HU" baseline="0" dirty="0" err="1" smtClean="0"/>
              <a:t>fro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Serbia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investigated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mechanism</a:t>
            </a:r>
            <a:r>
              <a:rPr lang="hu-HU" baseline="0" dirty="0" smtClean="0"/>
              <a:t> </a:t>
            </a:r>
            <a:r>
              <a:rPr lang="hu-HU" baseline="0" dirty="0" err="1" smtClean="0"/>
              <a:t>behind</a:t>
            </a:r>
            <a:r>
              <a:rPr lang="hu-HU" baseline="0" dirty="0" smtClean="0"/>
              <a:t>. </a:t>
            </a:r>
          </a:p>
          <a:p>
            <a:r>
              <a:rPr lang="hu-HU" baseline="0" dirty="0" smtClean="0"/>
              <a:t>A story </a:t>
            </a:r>
            <a:r>
              <a:rPr lang="hu-HU" baseline="0" dirty="0" err="1" smtClean="0"/>
              <a:t>from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Macedonia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contradicted</a:t>
            </a:r>
            <a:r>
              <a:rPr lang="hu-HU" baseline="0" dirty="0" smtClean="0"/>
              <a:t> a </a:t>
            </a:r>
            <a:r>
              <a:rPr lang="hu-HU" baseline="0" dirty="0" err="1" smtClean="0"/>
              <a:t>common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hypothesis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that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abundance</a:t>
            </a:r>
            <a:r>
              <a:rPr lang="hu-HU" baseline="0" dirty="0" smtClean="0"/>
              <a:t> of online </a:t>
            </a:r>
            <a:r>
              <a:rPr lang="hu-HU" baseline="0" dirty="0" err="1" smtClean="0"/>
              <a:t>news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portals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may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serve</a:t>
            </a:r>
            <a:r>
              <a:rPr lang="hu-HU" baseline="0" dirty="0" smtClean="0"/>
              <a:t> a </a:t>
            </a:r>
            <a:r>
              <a:rPr lang="hu-HU" baseline="0" dirty="0" err="1" smtClean="0"/>
              <a:t>guarantee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for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pluralistic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media</a:t>
            </a:r>
            <a:r>
              <a:rPr lang="hu-HU" baseline="0" dirty="0" smtClean="0"/>
              <a:t>. </a:t>
            </a:r>
            <a:r>
              <a:rPr lang="hu-HU" baseline="0" dirty="0" err="1" smtClean="0"/>
              <a:t>Journalists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investigated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hidden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ownership</a:t>
            </a:r>
            <a:r>
              <a:rPr lang="hu-HU" baseline="0" dirty="0" smtClean="0"/>
              <a:t> </a:t>
            </a:r>
            <a:r>
              <a:rPr lang="hu-HU" baseline="0" dirty="0" err="1" smtClean="0"/>
              <a:t>behind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news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portals</a:t>
            </a:r>
            <a:r>
              <a:rPr lang="hu-HU" baseline="0" dirty="0" smtClean="0"/>
              <a:t>. </a:t>
            </a:r>
            <a:r>
              <a:rPr lang="hu-HU" baseline="0" dirty="0" err="1" smtClean="0"/>
              <a:t>Apart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from</a:t>
            </a:r>
            <a:r>
              <a:rPr lang="hu-HU" baseline="0" dirty="0" smtClean="0"/>
              <a:t> a story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even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produced</a:t>
            </a:r>
            <a:r>
              <a:rPr lang="hu-HU" baseline="0" dirty="0" smtClean="0"/>
              <a:t> </a:t>
            </a:r>
            <a:r>
              <a:rPr lang="en-US" dirty="0" smtClean="0"/>
              <a:t>web site (</a:t>
            </a:r>
            <a:r>
              <a:rPr lang="en-US" dirty="0" smtClean="0">
                <a:hlinkClick r:id="rId3"/>
              </a:rPr>
              <a:t>MediaPedia.mk</a:t>
            </a:r>
            <a:r>
              <a:rPr lang="en-US" dirty="0" smtClean="0"/>
              <a:t>) </a:t>
            </a:r>
            <a:r>
              <a:rPr lang="hu-HU" dirty="0" err="1" smtClean="0"/>
              <a:t>to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inform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audience</a:t>
            </a:r>
            <a:r>
              <a:rPr lang="hu-HU" baseline="0" dirty="0" smtClean="0"/>
              <a:t> </a:t>
            </a:r>
            <a:r>
              <a:rPr lang="hu-HU" dirty="0" err="1" smtClean="0"/>
              <a:t>about</a:t>
            </a:r>
            <a:r>
              <a:rPr lang="en-US" dirty="0" smtClean="0"/>
              <a:t> the owners, what they own and to whom they are connected. </a:t>
            </a:r>
            <a:r>
              <a:rPr lang="hu-HU" dirty="0" err="1" smtClean="0"/>
              <a:t>Our</a:t>
            </a:r>
            <a:r>
              <a:rPr lang="hu-HU" dirty="0" smtClean="0"/>
              <a:t> </a:t>
            </a:r>
            <a:r>
              <a:rPr lang="hu-HU" dirty="0" err="1" smtClean="0"/>
              <a:t>first</a:t>
            </a:r>
            <a:r>
              <a:rPr lang="hu-HU" dirty="0" smtClean="0"/>
              <a:t> </a:t>
            </a:r>
            <a:r>
              <a:rPr lang="hu-HU" dirty="0" err="1" smtClean="0"/>
              <a:t>speaker</a:t>
            </a:r>
            <a:r>
              <a:rPr lang="hu-HU" dirty="0" smtClean="0"/>
              <a:t>, </a:t>
            </a:r>
            <a:r>
              <a:rPr lang="hu-HU" dirty="0" err="1" smtClean="0"/>
              <a:t>Vlado</a:t>
            </a:r>
            <a:r>
              <a:rPr lang="hu-HU" dirty="0" smtClean="0"/>
              <a:t> </a:t>
            </a:r>
            <a:r>
              <a:rPr lang="hu-HU" dirty="0" err="1" smtClean="0"/>
              <a:t>Apostolov</a:t>
            </a:r>
            <a:r>
              <a:rPr lang="hu-HU" dirty="0" smtClean="0"/>
              <a:t> </a:t>
            </a:r>
            <a:r>
              <a:rPr lang="hu-HU" dirty="0" err="1" smtClean="0"/>
              <a:t>will</a:t>
            </a:r>
            <a:r>
              <a:rPr lang="hu-HU" dirty="0" smtClean="0"/>
              <a:t> </a:t>
            </a:r>
            <a:r>
              <a:rPr lang="hu-HU" dirty="0" err="1" smtClean="0"/>
              <a:t>tell</a:t>
            </a:r>
            <a:r>
              <a:rPr lang="hu-HU" dirty="0" smtClean="0"/>
              <a:t> </a:t>
            </a:r>
            <a:r>
              <a:rPr lang="hu-HU" dirty="0" err="1" smtClean="0"/>
              <a:t>us</a:t>
            </a:r>
            <a:r>
              <a:rPr lang="hu-HU" dirty="0" smtClean="0"/>
              <a:t> </a:t>
            </a:r>
            <a:r>
              <a:rPr lang="hu-HU" dirty="0" err="1" smtClean="0"/>
              <a:t>about</a:t>
            </a:r>
            <a:r>
              <a:rPr lang="hu-HU" dirty="0" smtClean="0"/>
              <a:t> </a:t>
            </a:r>
            <a:r>
              <a:rPr lang="hu-HU" dirty="0" err="1" smtClean="0"/>
              <a:t>their</a:t>
            </a:r>
            <a:r>
              <a:rPr lang="hu-HU" dirty="0" smtClean="0"/>
              <a:t> </a:t>
            </a:r>
            <a:r>
              <a:rPr lang="hu-HU" dirty="0" err="1" smtClean="0"/>
              <a:t>work</a:t>
            </a:r>
            <a:r>
              <a:rPr lang="hu-HU" dirty="0" smtClean="0"/>
              <a:t> and </a:t>
            </a:r>
            <a:r>
              <a:rPr lang="hu-HU" dirty="0" err="1" smtClean="0"/>
              <a:t>results</a:t>
            </a:r>
            <a:r>
              <a:rPr lang="hu-HU" dirty="0" smtClean="0"/>
              <a:t>.</a:t>
            </a:r>
            <a:r>
              <a:rPr lang="hu-HU" baseline="0" dirty="0" smtClean="0"/>
              <a:t> </a:t>
            </a:r>
            <a:r>
              <a:rPr lang="en-US" dirty="0" smtClean="0"/>
              <a:t>In one single day, when released in early February, the MediaPedia.mk had 25.000 page views and 4.320 unique visitors; more than 1.300 twitted messages and more than 3.000 Facebook shares on its content.</a:t>
            </a:r>
            <a:endParaRPr lang="hu-HU" dirty="0" smtClean="0"/>
          </a:p>
          <a:p>
            <a:r>
              <a:rPr lang="hu-HU" dirty="0" smtClean="0"/>
              <a:t>And </a:t>
            </a:r>
            <a:r>
              <a:rPr lang="hu-HU" dirty="0" err="1" smtClean="0"/>
              <a:t>another</a:t>
            </a:r>
            <a:r>
              <a:rPr lang="hu-HU" baseline="0" dirty="0" smtClean="0"/>
              <a:t> story </a:t>
            </a:r>
            <a:r>
              <a:rPr lang="hu-HU" baseline="0" dirty="0" err="1" smtClean="0"/>
              <a:t>where</a:t>
            </a:r>
            <a:r>
              <a:rPr lang="hu-HU" baseline="0" dirty="0" smtClean="0"/>
              <a:t> an </a:t>
            </a:r>
            <a:r>
              <a:rPr lang="hu-HU" baseline="0" dirty="0" err="1" smtClean="0"/>
              <a:t>international</a:t>
            </a:r>
            <a:r>
              <a:rPr lang="hu-HU" baseline="0" dirty="0" smtClean="0"/>
              <a:t> team </a:t>
            </a:r>
            <a:r>
              <a:rPr lang="hu-HU" baseline="0" dirty="0" err="1" smtClean="0"/>
              <a:t>dig</a:t>
            </a:r>
            <a:r>
              <a:rPr lang="hu-HU" baseline="0" dirty="0" smtClean="0"/>
              <a:t> </a:t>
            </a:r>
            <a:r>
              <a:rPr lang="hu-HU" baseline="0" dirty="0" err="1" smtClean="0"/>
              <a:t>deep</a:t>
            </a:r>
            <a:r>
              <a:rPr lang="hu-HU" baseline="0" dirty="0" smtClean="0"/>
              <a:t>, </a:t>
            </a:r>
            <a:r>
              <a:rPr lang="hu-HU" baseline="0" dirty="0" err="1" smtClean="0"/>
              <a:t>revealed</a:t>
            </a:r>
            <a:r>
              <a:rPr lang="hu-HU" baseline="0" dirty="0" smtClean="0"/>
              <a:t> an </a:t>
            </a:r>
            <a:r>
              <a:rPr lang="hu-HU" baseline="0" dirty="0" err="1" smtClean="0"/>
              <a:t>money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laundering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scheme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media</a:t>
            </a:r>
            <a:r>
              <a:rPr lang="hu-HU" baseline="0" dirty="0" smtClean="0"/>
              <a:t>. </a:t>
            </a:r>
            <a:r>
              <a:rPr lang="hu-HU" baseline="0" dirty="0" err="1" smtClean="0"/>
              <a:t>Esad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Hecimovic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will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introduce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how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international</a:t>
            </a:r>
            <a:r>
              <a:rPr lang="hu-HU" baseline="0" dirty="0" smtClean="0"/>
              <a:t> team </a:t>
            </a:r>
            <a:r>
              <a:rPr lang="hu-HU" baseline="0" dirty="0" err="1" smtClean="0"/>
              <a:t>could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follow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way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money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across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borders</a:t>
            </a:r>
            <a:r>
              <a:rPr lang="hu-HU" baseline="0" dirty="0" smtClean="0"/>
              <a:t>.</a:t>
            </a:r>
          </a:p>
          <a:p>
            <a:r>
              <a:rPr lang="hu-HU" baseline="0" dirty="0" err="1" smtClean="0"/>
              <a:t>Finally</a:t>
            </a:r>
            <a:r>
              <a:rPr lang="hu-HU" baseline="0" dirty="0" smtClean="0"/>
              <a:t>, I </a:t>
            </a:r>
            <a:r>
              <a:rPr lang="hu-HU" baseline="0" dirty="0" err="1" smtClean="0"/>
              <a:t>will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ask</a:t>
            </a:r>
            <a:r>
              <a:rPr lang="hu-HU" baseline="0" dirty="0" smtClean="0"/>
              <a:t> </a:t>
            </a:r>
            <a:r>
              <a:rPr lang="hu-HU" baseline="0" dirty="0" err="1" smtClean="0"/>
              <a:t>Bojana</a:t>
            </a:r>
            <a:r>
              <a:rPr lang="hu-HU" baseline="0" dirty="0" smtClean="0"/>
              <a:t> </a:t>
            </a:r>
            <a:r>
              <a:rPr lang="hu-HU" baseline="0" dirty="0" err="1" smtClean="0"/>
              <a:t>Barlovac</a:t>
            </a:r>
            <a:r>
              <a:rPr lang="hu-HU" baseline="0" dirty="0" smtClean="0"/>
              <a:t> </a:t>
            </a:r>
            <a:r>
              <a:rPr lang="hu-HU" baseline="0" dirty="0" err="1" smtClean="0"/>
              <a:t>from</a:t>
            </a:r>
            <a:r>
              <a:rPr lang="hu-HU" baseline="0" dirty="0" smtClean="0"/>
              <a:t> BIRN </a:t>
            </a:r>
            <a:r>
              <a:rPr lang="hu-HU" baseline="0" dirty="0" err="1" smtClean="0"/>
              <a:t>Serbia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talk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about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non-transparent</a:t>
            </a:r>
            <a:r>
              <a:rPr lang="hu-HU" baseline="0" dirty="0" smtClean="0"/>
              <a:t> lobbying </a:t>
            </a:r>
            <a:r>
              <a:rPr lang="hu-HU" baseline="0" dirty="0" err="1" smtClean="0"/>
              <a:t>affecting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adoption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media</a:t>
            </a:r>
            <a:r>
              <a:rPr lang="hu-HU" baseline="0" dirty="0" smtClean="0"/>
              <a:t> </a:t>
            </a:r>
            <a:r>
              <a:rPr lang="hu-HU" baseline="0" dirty="0" err="1" smtClean="0"/>
              <a:t>law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Serbia</a:t>
            </a:r>
            <a:r>
              <a:rPr lang="hu-HU" baseline="0" dirty="0" smtClean="0"/>
              <a:t> </a:t>
            </a:r>
            <a:r>
              <a:rPr lang="hu-HU" baseline="0" dirty="0" err="1" smtClean="0"/>
              <a:t>last</a:t>
            </a:r>
            <a:r>
              <a:rPr lang="hu-HU" baseline="0" dirty="0" smtClean="0"/>
              <a:t> August. </a:t>
            </a:r>
            <a:r>
              <a:rPr lang="hu-HU" baseline="0" dirty="0" err="1" smtClean="0"/>
              <a:t>Her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investigative</a:t>
            </a:r>
            <a:r>
              <a:rPr lang="hu-HU" baseline="0" dirty="0" smtClean="0"/>
              <a:t> story </a:t>
            </a:r>
            <a:r>
              <a:rPr lang="hu-HU" baseline="0" dirty="0" err="1" smtClean="0"/>
              <a:t>will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appear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soon</a:t>
            </a:r>
            <a:r>
              <a:rPr lang="hu-HU" baseline="0" dirty="0" smtClean="0"/>
              <a:t>. </a:t>
            </a:r>
            <a:endParaRPr lang="en-US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C17CFC-44C9-42C2-9C88-25CA73D63095}" type="slidenum">
              <a:rPr lang="sl-SI" smtClean="0"/>
              <a:pPr>
                <a:defRPr/>
              </a:pPr>
              <a:t>6</a:t>
            </a:fld>
            <a:endParaRPr lang="sl-S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sl-SI" sz="1200" dirty="0" smtClean="0"/>
              <a:t>Influencing legislation – Macedonia on media donations to political parties</a:t>
            </a:r>
          </a:p>
          <a:p>
            <a:pPr>
              <a:buNone/>
              <a:defRPr/>
            </a:pPr>
            <a:r>
              <a:rPr lang="sl-SI" sz="1200" dirty="0" smtClean="0"/>
              <a:t>Criminal charges - Eronet-case in Bosnia and Herzegovina</a:t>
            </a:r>
          </a:p>
          <a:p>
            <a:pPr>
              <a:buNone/>
              <a:defRPr/>
            </a:pPr>
            <a:r>
              <a:rPr lang="sl-SI" sz="1200" dirty="0" smtClean="0"/>
              <a:t>Informing the audience and sending a signal: media should be accountable and transparent; should serve public interests</a:t>
            </a:r>
          </a:p>
          <a:p>
            <a:pPr>
              <a:buNone/>
              <a:defRPr/>
            </a:pPr>
            <a:r>
              <a:rPr lang="sl-SI" sz="1200" dirty="0" smtClean="0"/>
              <a:t>Impacting the journalists community</a:t>
            </a:r>
            <a:r>
              <a:rPr lang="sl-SI" sz="1200" smtClean="0"/>
              <a:t>: self-reflection/self-criticism; </a:t>
            </a:r>
            <a:r>
              <a:rPr lang="sl-SI" sz="1200" dirty="0" smtClean="0"/>
              <a:t>strengthening solidarity, raising professional standards – examples of courage</a:t>
            </a:r>
            <a:endParaRPr lang="sl-SI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C17CFC-44C9-42C2-9C88-25CA73D63095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049270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71B42-B091-4920-92CA-88753E53F889}" type="datetimeFigureOut">
              <a:rPr lang="sl-SI"/>
              <a:pPr>
                <a:defRPr/>
              </a:pPr>
              <a:t>1.12.2014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E4F30-BB77-42D0-840C-98A941FB16A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58089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6030-50C5-485E-9F45-8B583FB2339B}" type="datetimeFigureOut">
              <a:rPr lang="sl-SI"/>
              <a:pPr>
                <a:defRPr/>
              </a:pPr>
              <a:t>1.12.2014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79321-B6B0-4CC7-BFF9-3F6774CAFA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8996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2C48A-2353-456D-A80D-80EE2ACE082D}" type="datetimeFigureOut">
              <a:rPr lang="sl-SI"/>
              <a:pPr>
                <a:defRPr/>
              </a:pPr>
              <a:t>1.12.2014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97DB6-C650-4846-9673-467E9167181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44773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29DE3-AE45-4792-8E70-F247D7AD12A4}" type="datetimeFigureOut">
              <a:rPr lang="sl-SI"/>
              <a:pPr>
                <a:defRPr/>
              </a:pPr>
              <a:t>1.12.2014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E94CC-2767-444B-A8C5-16E40FA2B4E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70371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6C572-C58A-42A4-8B09-1D213BDCCED0}" type="datetimeFigureOut">
              <a:rPr lang="sl-SI"/>
              <a:pPr>
                <a:defRPr/>
              </a:pPr>
              <a:t>1.12.2014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1D6EB-DD45-4499-8D83-DA5CEA53E8E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23580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7E594-4E25-44F2-BAF6-AD10AC61444F}" type="datetimeFigureOut">
              <a:rPr lang="sl-SI"/>
              <a:pPr>
                <a:defRPr/>
              </a:pPr>
              <a:t>1.12.2014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78837-012C-4156-8F68-1DDC639CCBA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440485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ED300-DB31-4F3B-879C-D85D8FD97EAC}" type="datetimeFigureOut">
              <a:rPr lang="sl-SI"/>
              <a:pPr>
                <a:defRPr/>
              </a:pPr>
              <a:t>1.12.2014</a:t>
            </a:fld>
            <a:endParaRPr lang="sl-S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33795-59BF-4AE6-9D41-7598DA0EFEB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448574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EED01-4C26-4E75-A065-932C2C2283B9}" type="datetimeFigureOut">
              <a:rPr lang="sl-SI"/>
              <a:pPr>
                <a:defRPr/>
              </a:pPr>
              <a:t>1.12.2014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D1099-CAD3-4FDF-846F-6AA1CFABDF8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27092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134BD-0DE5-4F46-83D8-44D78BE62874}" type="datetimeFigureOut">
              <a:rPr lang="sl-SI"/>
              <a:pPr>
                <a:defRPr/>
              </a:pPr>
              <a:t>1.12.2014</a:t>
            </a:fld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05ACE-DFEA-41DD-A8DF-4E8C620DF20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832078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15894-3F60-4C17-85A4-08D2122A3444}" type="datetimeFigureOut">
              <a:rPr lang="sl-SI"/>
              <a:pPr>
                <a:defRPr/>
              </a:pPr>
              <a:t>1.12.2014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2DB02-1EA0-4C7A-BDB4-E4756F1EDAA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4177091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20AA1-F576-4A90-8B42-C6C10C80ABF9}" type="datetimeFigureOut">
              <a:rPr lang="sl-SI"/>
              <a:pPr>
                <a:defRPr/>
              </a:pPr>
              <a:t>1.12.2014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D5126-0DEF-4F82-9F70-148756F7B2A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743516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title style</a:t>
            </a:r>
            <a:endParaRPr lang="sl-SI" altLang="sl-SI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text styles</a:t>
            </a:r>
          </a:p>
          <a:p>
            <a:pPr lvl="1"/>
            <a:r>
              <a:rPr lang="en-US" altLang="sl-SI" smtClean="0"/>
              <a:t>Second level</a:t>
            </a:r>
          </a:p>
          <a:p>
            <a:pPr lvl="2"/>
            <a:r>
              <a:rPr lang="en-US" altLang="sl-SI" smtClean="0"/>
              <a:t>Third level</a:t>
            </a:r>
          </a:p>
          <a:p>
            <a:pPr lvl="3"/>
            <a:r>
              <a:rPr lang="en-US" altLang="sl-SI" smtClean="0"/>
              <a:t>Fourth level</a:t>
            </a:r>
          </a:p>
          <a:p>
            <a:pPr lvl="4"/>
            <a:r>
              <a:rPr lang="en-US" altLang="sl-SI" smtClean="0"/>
              <a:t>Fifth level</a:t>
            </a:r>
            <a:endParaRPr lang="sl-SI" altLang="sl-S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21C7DA-14A0-425C-9242-A9C61B420137}" type="datetimeFigureOut">
              <a:rPr lang="sl-SI"/>
              <a:pPr>
                <a:defRPr/>
              </a:pPr>
              <a:t>1.12.2014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F0E20E-0940-4DA6-A640-C04F92B5685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mediaobservatory.net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j.hu/" TargetMode="External"/><Relationship Id="rId2" Type="http://schemas.openxmlformats.org/officeDocument/2006/relationships/hyperlink" Target="mailto:ilona.moricz@cij.h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ediaobservatory.ne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l-SI" altLang="sl-SI" dirty="0" smtClean="0"/>
              <a:t/>
            </a:r>
            <a:br>
              <a:rPr lang="sl-SI" altLang="sl-SI" dirty="0" smtClean="0"/>
            </a:br>
            <a:endParaRPr lang="sl-SI" altLang="sl-SI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52400" y="1857375"/>
            <a:ext cx="8705850" cy="46434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marL="179388" lvl="1" indent="-9048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l-SI" sz="1050" dirty="0">
              <a:latin typeface="Cambria" pitchFamily="18" charset="0"/>
            </a:endParaRPr>
          </a:p>
          <a:p>
            <a:pPr marL="90488" lvl="1" indent="-158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l-SI" sz="1050" dirty="0">
              <a:latin typeface="Cambria" pitchFamily="18" charset="0"/>
            </a:endParaRPr>
          </a:p>
          <a:p>
            <a:pPr marL="90488" lvl="1" indent="-158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l-SI" sz="1050" dirty="0" smtClean="0">
                <a:latin typeface="Cambria" pitchFamily="18" charset="0"/>
              </a:rPr>
              <a:t>		</a:t>
            </a:r>
            <a:endParaRPr lang="sl-SI" dirty="0" smtClean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3275856" y="692696"/>
            <a:ext cx="5510957" cy="4593679"/>
          </a:xfrm>
        </p:spPr>
        <p:txBody>
          <a:bodyPr rtlCol="0">
            <a:normAutofit fontScale="85000" lnSpcReduction="20000"/>
          </a:bodyPr>
          <a:lstStyle/>
          <a:p>
            <a:pPr>
              <a:defRPr/>
            </a:pPr>
            <a:r>
              <a:rPr lang="en-GB" sz="6500" dirty="0" smtClean="0">
                <a:solidFill>
                  <a:prstClr val="black"/>
                </a:solidFill>
                <a:ea typeface="+mj-ea"/>
                <a:cs typeface="+mj-cs"/>
              </a:rPr>
              <a:t>Media</a:t>
            </a:r>
            <a:r>
              <a:rPr lang="sl-SI" sz="65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sl-SI" sz="6500" dirty="0" err="1" smtClean="0">
                <a:solidFill>
                  <a:prstClr val="black"/>
                </a:solidFill>
                <a:ea typeface="+mj-ea"/>
                <a:cs typeface="+mj-cs"/>
              </a:rPr>
              <a:t>Integrity</a:t>
            </a:r>
            <a:r>
              <a:rPr lang="sl-SI" sz="65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sl-SI" sz="6500" dirty="0" err="1" smtClean="0">
                <a:solidFill>
                  <a:prstClr val="black"/>
                </a:solidFill>
                <a:ea typeface="+mj-ea"/>
                <a:cs typeface="+mj-cs"/>
              </a:rPr>
              <a:t>Matters</a:t>
            </a:r>
            <a:r>
              <a:rPr lang="sl-SI" sz="65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</a:p>
          <a:p>
            <a:pPr>
              <a:defRPr/>
            </a:pPr>
            <a:endParaRPr lang="sl-SI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0" eaLnBrk="1" fontAlgn="auto" hangingPunct="1">
              <a:spcAft>
                <a:spcPts val="0"/>
              </a:spcAft>
            </a:pPr>
            <a:r>
              <a:rPr lang="sl-SI" sz="4800" dirty="0" smtClean="0">
                <a:solidFill>
                  <a:prstClr val="black">
                    <a:tint val="75000"/>
                  </a:prstClr>
                </a:solidFill>
              </a:rPr>
              <a:t>Stories revealed by data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l-SI" sz="3400" dirty="0" smtClean="0">
              <a:solidFill>
                <a:srgbClr val="C00000"/>
              </a:solidFill>
              <a:latin typeface="+mj-lt"/>
            </a:endParaRPr>
          </a:p>
          <a:p>
            <a:r>
              <a:rPr lang="sl-SI" sz="3400" dirty="0" smtClean="0"/>
              <a:t>Ilona </a:t>
            </a:r>
            <a:r>
              <a:rPr lang="sl-SI" sz="3400" dirty="0" err="1" smtClean="0"/>
              <a:t>Móricz</a:t>
            </a:r>
            <a:r>
              <a:rPr lang="sl-SI" sz="3400" dirty="0" smtClean="0"/>
              <a:t>, Center for </a:t>
            </a:r>
            <a:r>
              <a:rPr lang="sl-SI" sz="3400" dirty="0" err="1" smtClean="0"/>
              <a:t>Independent</a:t>
            </a:r>
            <a:r>
              <a:rPr lang="sl-SI" sz="3400" dirty="0" smtClean="0"/>
              <a:t> </a:t>
            </a:r>
            <a:r>
              <a:rPr lang="sl-SI" sz="3400" dirty="0" err="1" smtClean="0"/>
              <a:t>Journalism</a:t>
            </a:r>
            <a:r>
              <a:rPr lang="sl-SI" sz="3400" dirty="0" smtClean="0"/>
              <a:t>, </a:t>
            </a:r>
            <a:r>
              <a:rPr lang="sl-SI" sz="3400" dirty="0" err="1" smtClean="0"/>
              <a:t>Budapest</a:t>
            </a:r>
            <a:r>
              <a:rPr lang="sl-SI" sz="3400" dirty="0" smtClean="0"/>
              <a:t>, </a:t>
            </a:r>
            <a:r>
              <a:rPr lang="sl-SI" sz="3400" dirty="0" err="1" smtClean="0"/>
              <a:t>South</a:t>
            </a:r>
            <a:r>
              <a:rPr lang="sl-SI" sz="3400" dirty="0" smtClean="0"/>
              <a:t> </a:t>
            </a:r>
            <a:r>
              <a:rPr lang="sl-SI" sz="3400" dirty="0" err="1" smtClean="0"/>
              <a:t>East</a:t>
            </a:r>
            <a:r>
              <a:rPr lang="sl-SI" sz="3400" dirty="0" smtClean="0"/>
              <a:t> European Media </a:t>
            </a:r>
            <a:r>
              <a:rPr lang="sl-SI" sz="3400" dirty="0" err="1" smtClean="0"/>
              <a:t>Observatory</a:t>
            </a:r>
            <a:r>
              <a:rPr lang="sl-SI" sz="3400" dirty="0" smtClean="0"/>
              <a:t> partner</a:t>
            </a:r>
            <a:endParaRPr lang="sl-SI" sz="3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sl-SI" b="1" dirty="0" smtClean="0">
                <a:latin typeface="Cambria" pitchFamily="18" charset="0"/>
              </a:rPr>
              <a:t>	</a:t>
            </a:r>
          </a:p>
          <a:p>
            <a:pPr algn="l">
              <a:defRPr/>
            </a:pPr>
            <a:endParaRPr lang="sl-SI" b="1" dirty="0" smtClean="0">
              <a:latin typeface="Cambria" pitchFamily="18" charset="0"/>
            </a:endParaRPr>
          </a:p>
          <a:p>
            <a:pPr algn="l">
              <a:defRPr/>
            </a:pPr>
            <a:r>
              <a:rPr lang="sl-SI" b="1" dirty="0" smtClean="0">
                <a:latin typeface="Cambria" pitchFamily="18" charset="0"/>
              </a:rPr>
              <a:t>	</a:t>
            </a:r>
            <a:endParaRPr lang="sl-SI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54" name="PoljeZBesedilom 5"/>
          <p:cNvSpPr txBox="1">
            <a:spLocks noChangeArrowheads="1"/>
          </p:cNvSpPr>
          <p:nvPr/>
        </p:nvSpPr>
        <p:spPr bwMode="auto">
          <a:xfrm>
            <a:off x="4716463" y="65976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sl-SI" altLang="sl-SI">
              <a:latin typeface="Georgia" pitchFamily="18" charset="0"/>
            </a:endParaRPr>
          </a:p>
        </p:txBody>
      </p:sp>
      <p:pic>
        <p:nvPicPr>
          <p:cNvPr id="2056" name="Picture 7" descr="C:\Users\MI Press\Desktop\eu application 2012 seenpm\Logo\NNS South East European Media Observatory  1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50" y="571500"/>
            <a:ext cx="260985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12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sl-SI" dirty="0" smtClean="0">
                <a:solidFill>
                  <a:srgbClr val="C00000"/>
                </a:solidFill>
              </a:rPr>
              <a:t/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dirty="0" smtClean="0">
                <a:solidFill>
                  <a:srgbClr val="C00000"/>
                </a:solidFill>
              </a:rPr>
              <a:t/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dirty="0" smtClean="0">
                <a:solidFill>
                  <a:srgbClr val="C00000"/>
                </a:solidFill>
              </a:rPr>
              <a:t>Research by journalists</a:t>
            </a:r>
            <a:r>
              <a:rPr lang="sl-SI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463314" cy="5517232"/>
          </a:xfrm>
        </p:spPr>
        <p:txBody>
          <a:bodyPr/>
          <a:lstStyle/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South East European Media Observatory:  </a:t>
            </a:r>
          </a:p>
          <a:p>
            <a:pPr>
              <a:buFontTx/>
              <a:buChar char="-"/>
            </a:pPr>
            <a:r>
              <a:rPr lang="sl-SI" dirty="0" smtClean="0"/>
              <a:t>to </a:t>
            </a:r>
            <a:r>
              <a:rPr lang="sl-SI" b="1" dirty="0" smtClean="0"/>
              <a:t>support investigative journalism </a:t>
            </a:r>
            <a:r>
              <a:rPr lang="sl-SI" dirty="0" smtClean="0"/>
              <a:t>to produce stories which add to scientific research and </a:t>
            </a:r>
          </a:p>
          <a:p>
            <a:pPr>
              <a:buFontTx/>
              <a:buChar char="-"/>
            </a:pPr>
            <a:r>
              <a:rPr lang="sl-SI" dirty="0" smtClean="0"/>
              <a:t>to</a:t>
            </a:r>
            <a:r>
              <a:rPr lang="sl-SI" b="1" dirty="0" smtClean="0"/>
              <a:t> reveal corrupt practices and flaws in the media systems </a:t>
            </a:r>
            <a:r>
              <a:rPr lang="sl-SI" dirty="0" smtClean="0"/>
              <a:t> - a fast changing media environment</a:t>
            </a:r>
          </a:p>
          <a:p>
            <a:pPr lvl="0">
              <a:buNone/>
            </a:pPr>
            <a:endParaRPr lang="sl-SI" dirty="0" smtClean="0"/>
          </a:p>
          <a:p>
            <a:pPr>
              <a:buNone/>
            </a:pPr>
            <a:endParaRPr lang="sl-SI" altLang="sl-SI" sz="2800" dirty="0" smtClean="0"/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85720" y="357166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sl-SI" dirty="0" smtClean="0">
                <a:solidFill>
                  <a:srgbClr val="C00000"/>
                </a:solidFill>
              </a:rPr>
              <a:t/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dirty="0" smtClean="0">
                <a:solidFill>
                  <a:srgbClr val="C00000"/>
                </a:solidFill>
              </a:rPr>
              <a:t/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dirty="0" smtClean="0">
                <a:solidFill>
                  <a:srgbClr val="C00000"/>
                </a:solidFill>
              </a:rPr>
              <a:t> </a:t>
            </a:r>
            <a:r>
              <a:rPr lang="sl-SI" sz="4200" dirty="0" smtClean="0">
                <a:solidFill>
                  <a:srgbClr val="C00000"/>
                </a:solidFill>
              </a:rPr>
              <a:t>Investigative stories – a deterrent</a:t>
            </a:r>
            <a:r>
              <a:rPr lang="sl-SI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463314" cy="5184576"/>
          </a:xfrm>
        </p:spPr>
        <p:txBody>
          <a:bodyPr/>
          <a:lstStyle/>
          <a:p>
            <a:pPr lvl="0">
              <a:buNone/>
            </a:pPr>
            <a:r>
              <a:rPr lang="sl-SI" dirty="0" smtClean="0"/>
              <a:t>Journalists translate data into stories (data gathering and analysis, interviews)</a:t>
            </a:r>
          </a:p>
          <a:p>
            <a:pPr lvl="0">
              <a:buNone/>
            </a:pPr>
            <a:r>
              <a:rPr lang="sl-SI" dirty="0" smtClean="0"/>
              <a:t>Stories identify real persons, situations and reach</a:t>
            </a:r>
            <a:r>
              <a:rPr lang="sl-SI" dirty="0"/>
              <a:t> </a:t>
            </a:r>
            <a:r>
              <a:rPr lang="sl-SI" dirty="0" smtClean="0"/>
              <a:t>the public; data are digitally accessible, refreshable, comprehensible</a:t>
            </a:r>
          </a:p>
          <a:p>
            <a:pPr lvl="0">
              <a:buNone/>
            </a:pPr>
            <a:r>
              <a:rPr lang="sl-SI" dirty="0" smtClean="0"/>
              <a:t>Stories can reach the institutions which have the power and competence to act </a:t>
            </a:r>
          </a:p>
          <a:p>
            <a:pPr lvl="0">
              <a:buNone/>
            </a:pPr>
            <a:endParaRPr lang="sl-SI" dirty="0" smtClean="0"/>
          </a:p>
          <a:p>
            <a:pPr lvl="0">
              <a:buNone/>
            </a:pPr>
            <a:endParaRPr lang="sl-SI" dirty="0" smtClean="0"/>
          </a:p>
          <a:p>
            <a:pPr lvl="0">
              <a:buNone/>
            </a:pPr>
            <a:endParaRPr lang="sl-SI" dirty="0" smtClean="0"/>
          </a:p>
          <a:p>
            <a:pPr>
              <a:buNone/>
            </a:pPr>
            <a:endParaRPr lang="sl-SI" altLang="sl-SI" sz="2800" dirty="0" smtClean="0"/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85720" y="357166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sl-SI" dirty="0" smtClean="0">
                <a:solidFill>
                  <a:srgbClr val="C00000"/>
                </a:solidFill>
              </a:rPr>
              <a:t/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dirty="0" smtClean="0">
                <a:solidFill>
                  <a:srgbClr val="C00000"/>
                </a:solidFill>
              </a:rPr>
              <a:t/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dirty="0" smtClean="0">
                <a:solidFill>
                  <a:srgbClr val="C00000"/>
                </a:solidFill>
              </a:rPr>
              <a:t> Stories on media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463314" cy="5184576"/>
          </a:xfrm>
        </p:spPr>
        <p:txBody>
          <a:bodyPr/>
          <a:lstStyle/>
          <a:p>
            <a:pPr lvl="0">
              <a:buNone/>
            </a:pPr>
            <a:r>
              <a:rPr lang="sl-SI" dirty="0" smtClean="0"/>
              <a:t>Sub-grants to journalists via open application process, with methodological and legal check/ assistance</a:t>
            </a:r>
          </a:p>
          <a:p>
            <a:pPr lvl="0">
              <a:buNone/>
            </a:pPr>
            <a:r>
              <a:rPr lang="sl-SI" dirty="0" smtClean="0"/>
              <a:t>Five groups of journalists - stories and a webpage in national languages and/or English – </a:t>
            </a:r>
            <a:r>
              <a:rPr lang="sl-SI" dirty="0" smtClean="0">
                <a:hlinkClick r:id="rId3"/>
              </a:rPr>
              <a:t>http://mediaobservatory.net/</a:t>
            </a:r>
            <a:endParaRPr lang="sl-SI" dirty="0" smtClean="0"/>
          </a:p>
          <a:p>
            <a:pPr lvl="0">
              <a:buNone/>
            </a:pPr>
            <a:r>
              <a:rPr lang="sl-SI" dirty="0" smtClean="0"/>
              <a:t>Cooperation among journalists at national and international levels</a:t>
            </a:r>
          </a:p>
          <a:p>
            <a:pPr lvl="0">
              <a:buNone/>
            </a:pPr>
            <a:r>
              <a:rPr lang="sl-SI" dirty="0" smtClean="0"/>
              <a:t>Stories are awarded and distinguished </a:t>
            </a:r>
          </a:p>
          <a:p>
            <a:pPr lvl="0">
              <a:buNone/>
            </a:pPr>
            <a:endParaRPr lang="sl-SI" dirty="0" smtClean="0"/>
          </a:p>
          <a:p>
            <a:pPr lvl="0">
              <a:buNone/>
            </a:pPr>
            <a:endParaRPr lang="sl-SI" dirty="0" smtClean="0"/>
          </a:p>
          <a:p>
            <a:pPr>
              <a:buNone/>
            </a:pPr>
            <a:endParaRPr lang="sl-SI" altLang="sl-SI" sz="2800" dirty="0" smtClean="0"/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85720" y="357166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sl-SI" dirty="0" smtClean="0">
                <a:solidFill>
                  <a:srgbClr val="C00000"/>
                </a:solidFill>
              </a:rPr>
              <a:t/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dirty="0" smtClean="0">
                <a:solidFill>
                  <a:srgbClr val="C00000"/>
                </a:solidFill>
              </a:rPr>
              <a:t/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dirty="0" smtClean="0">
                <a:solidFill>
                  <a:srgbClr val="C00000"/>
                </a:solidFill>
              </a:rPr>
              <a:t>Stories and patterns I</a:t>
            </a:r>
            <a:r>
              <a:rPr lang="sl-SI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463314" cy="5184576"/>
          </a:xfrm>
        </p:spPr>
        <p:txBody>
          <a:bodyPr/>
          <a:lstStyle/>
          <a:p>
            <a:pPr>
              <a:buNone/>
            </a:pPr>
            <a:r>
              <a:rPr lang="sl-SI" sz="2800" dirty="0" smtClean="0"/>
              <a:t>Tycoons and politicians owning and/or using media outlets to advance  their political and economic interests </a:t>
            </a:r>
            <a:r>
              <a:rPr lang="sl-SI" sz="2400" dirty="0" smtClean="0"/>
              <a:t>– Albania : Big Advertisers subvert Albanian media freedom - story by Besar Likmeta about case of Alsat TV and state advertising spending</a:t>
            </a:r>
          </a:p>
          <a:p>
            <a:pPr>
              <a:buNone/>
            </a:pPr>
            <a:r>
              <a:rPr lang="sl-SI" sz="2800" dirty="0" smtClean="0"/>
              <a:t>Polarized markets where state advertising budgets often  reward </a:t>
            </a:r>
            <a:r>
              <a:rPr lang="hu-HU" sz="2800" dirty="0" err="1" smtClean="0"/>
              <a:t>media</a:t>
            </a:r>
            <a:r>
              <a:rPr lang="hu-HU" sz="2800" dirty="0" smtClean="0"/>
              <a:t> </a:t>
            </a:r>
            <a:r>
              <a:rPr lang="hu-HU" sz="2800" dirty="0" err="1" smtClean="0"/>
              <a:t>companies</a:t>
            </a:r>
            <a:r>
              <a:rPr lang="hu-HU" sz="2800" dirty="0" smtClean="0"/>
              <a:t> </a:t>
            </a:r>
            <a:r>
              <a:rPr lang="hu-HU" sz="2800" dirty="0" err="1" smtClean="0"/>
              <a:t>close</a:t>
            </a:r>
            <a:r>
              <a:rPr lang="hu-HU" sz="2800" dirty="0" smtClean="0"/>
              <a:t> </a:t>
            </a:r>
            <a:r>
              <a:rPr lang="hu-HU" sz="2800" dirty="0" err="1" smtClean="0"/>
              <a:t>to</a:t>
            </a:r>
            <a:r>
              <a:rPr lang="hu-HU" sz="2800" dirty="0" smtClean="0"/>
              <a:t> </a:t>
            </a:r>
            <a:r>
              <a:rPr lang="hu-HU" sz="2800" dirty="0" err="1" smtClean="0"/>
              <a:t>the</a:t>
            </a:r>
            <a:r>
              <a:rPr lang="hu-HU" sz="2800" dirty="0" smtClean="0"/>
              <a:t> </a:t>
            </a:r>
            <a:r>
              <a:rPr lang="hu-HU" sz="2800" dirty="0" err="1" smtClean="0"/>
              <a:t>government</a:t>
            </a:r>
            <a:r>
              <a:rPr lang="hu-HU" sz="2800" dirty="0" smtClean="0"/>
              <a:t>  -(</a:t>
            </a:r>
            <a:r>
              <a:rPr lang="hu-HU" sz="2400" dirty="0" smtClean="0"/>
              <a:t>2/3 </a:t>
            </a:r>
            <a:r>
              <a:rPr lang="hu-HU" sz="2400" dirty="0" err="1" smtClean="0"/>
              <a:t>public</a:t>
            </a:r>
            <a:r>
              <a:rPr lang="hu-HU" sz="2400" dirty="0" smtClean="0"/>
              <a:t> </a:t>
            </a:r>
            <a:r>
              <a:rPr lang="hu-HU" sz="2400" dirty="0" err="1" smtClean="0"/>
              <a:t>advertising</a:t>
            </a:r>
            <a:r>
              <a:rPr lang="hu-HU" sz="2400" dirty="0" smtClean="0"/>
              <a:t> </a:t>
            </a:r>
            <a:r>
              <a:rPr lang="hu-HU" sz="2400" dirty="0" err="1" smtClean="0"/>
              <a:t>by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Albanian</a:t>
            </a:r>
            <a:r>
              <a:rPr lang="hu-HU" sz="2400" dirty="0" smtClean="0"/>
              <a:t> </a:t>
            </a:r>
            <a:r>
              <a:rPr lang="hu-HU" sz="2400" dirty="0" err="1" smtClean="0"/>
              <a:t>Defence</a:t>
            </a:r>
            <a:r>
              <a:rPr lang="hu-HU" sz="2400" dirty="0" smtClean="0"/>
              <a:t> </a:t>
            </a:r>
            <a:r>
              <a:rPr lang="hu-HU" sz="2400" dirty="0" err="1" smtClean="0"/>
              <a:t>Ministry</a:t>
            </a:r>
            <a:r>
              <a:rPr lang="hu-HU" sz="2400" dirty="0" smtClean="0"/>
              <a:t> </a:t>
            </a:r>
            <a:r>
              <a:rPr lang="hu-HU" sz="2400" dirty="0" err="1" smtClean="0"/>
              <a:t>went</a:t>
            </a:r>
            <a:r>
              <a:rPr lang="hu-HU" sz="2400" dirty="0" smtClean="0"/>
              <a:t> </a:t>
            </a:r>
            <a:r>
              <a:rPr lang="hu-HU" sz="2400" dirty="0" err="1" smtClean="0"/>
              <a:t>to</a:t>
            </a:r>
            <a:r>
              <a:rPr lang="hu-HU" sz="2400" dirty="0" smtClean="0"/>
              <a:t> 2 </a:t>
            </a:r>
            <a:r>
              <a:rPr lang="hu-HU" sz="2400" dirty="0" err="1" smtClean="0"/>
              <a:t>channels</a:t>
            </a:r>
            <a:r>
              <a:rPr lang="hu-HU" sz="2400" dirty="0" smtClean="0"/>
              <a:t> linked </a:t>
            </a:r>
            <a:r>
              <a:rPr lang="hu-HU" sz="2400" dirty="0" err="1" smtClean="0"/>
              <a:t>to</a:t>
            </a:r>
            <a:r>
              <a:rPr lang="hu-HU" sz="2400" dirty="0" smtClean="0"/>
              <a:t> a </a:t>
            </a:r>
            <a:r>
              <a:rPr lang="hu-HU" sz="2400" dirty="0" err="1" smtClean="0"/>
              <a:t>tycoon</a:t>
            </a:r>
            <a:r>
              <a:rPr lang="hu-HU" sz="2400" dirty="0" smtClean="0"/>
              <a:t> – story </a:t>
            </a:r>
            <a:r>
              <a:rPr lang="hu-HU" sz="2400" dirty="0" err="1" smtClean="0"/>
              <a:t>by</a:t>
            </a:r>
            <a:r>
              <a:rPr lang="hu-HU" sz="2400" dirty="0" smtClean="0"/>
              <a:t> </a:t>
            </a:r>
            <a:r>
              <a:rPr lang="hu-HU" sz="2400" dirty="0" err="1" smtClean="0"/>
              <a:t>Besar</a:t>
            </a:r>
            <a:r>
              <a:rPr lang="hu-HU" sz="2400" dirty="0" smtClean="0"/>
              <a:t> </a:t>
            </a:r>
            <a:r>
              <a:rPr lang="hu-HU" sz="2400" dirty="0" err="1" smtClean="0"/>
              <a:t>Likmeta</a:t>
            </a:r>
            <a:r>
              <a:rPr lang="hu-HU" sz="2800" dirty="0" smtClean="0"/>
              <a:t>)</a:t>
            </a:r>
            <a:endParaRPr lang="sl-SI" sz="2800" dirty="0" smtClean="0"/>
          </a:p>
          <a:p>
            <a:pPr>
              <a:buNone/>
            </a:pPr>
            <a:r>
              <a:rPr lang="sl-SI" sz="2800" dirty="0" smtClean="0"/>
              <a:t> M</a:t>
            </a:r>
            <a:r>
              <a:rPr lang="en-US" sz="2800" dirty="0" err="1" smtClean="0"/>
              <a:t>edia</a:t>
            </a:r>
            <a:r>
              <a:rPr lang="en-US" sz="2800" dirty="0" smtClean="0"/>
              <a:t> sponsor political parties by various methods</a:t>
            </a:r>
            <a:r>
              <a:rPr lang="hu-HU" sz="2800" dirty="0" smtClean="0"/>
              <a:t> </a:t>
            </a:r>
            <a:r>
              <a:rPr lang="hu-HU" sz="2800" dirty="0" err="1" smtClean="0"/>
              <a:t>incl</a:t>
            </a:r>
            <a:r>
              <a:rPr lang="hu-HU" sz="2800" dirty="0" smtClean="0"/>
              <a:t>. </a:t>
            </a:r>
            <a:r>
              <a:rPr lang="hu-HU" sz="2800" dirty="0" err="1" smtClean="0"/>
              <a:t>donations</a:t>
            </a:r>
            <a:r>
              <a:rPr lang="hu-HU" sz="2800" dirty="0" smtClean="0"/>
              <a:t> </a:t>
            </a:r>
            <a:r>
              <a:rPr lang="hu-HU" sz="2800" dirty="0" err="1" smtClean="0"/>
              <a:t>during</a:t>
            </a:r>
            <a:r>
              <a:rPr lang="hu-HU" sz="2800" dirty="0" smtClean="0"/>
              <a:t> </a:t>
            </a:r>
            <a:r>
              <a:rPr lang="hu-HU" sz="2800" dirty="0" err="1" smtClean="0"/>
              <a:t>elections</a:t>
            </a:r>
            <a:r>
              <a:rPr lang="hu-HU" sz="2800" dirty="0" smtClean="0"/>
              <a:t> </a:t>
            </a:r>
            <a:r>
              <a:rPr lang="hu-HU" sz="2400" dirty="0" smtClean="0"/>
              <a:t>- a story </a:t>
            </a:r>
            <a:r>
              <a:rPr lang="hu-HU" sz="2400" dirty="0" err="1" smtClean="0"/>
              <a:t>by</a:t>
            </a:r>
            <a:r>
              <a:rPr lang="hu-HU" sz="2400" dirty="0" smtClean="0"/>
              <a:t> </a:t>
            </a:r>
            <a:r>
              <a:rPr lang="hu-HU" sz="2400" dirty="0" err="1" smtClean="0"/>
              <a:t>Sase</a:t>
            </a:r>
            <a:r>
              <a:rPr lang="hu-HU" sz="2400" dirty="0" smtClean="0"/>
              <a:t> </a:t>
            </a:r>
            <a:r>
              <a:rPr lang="hu-HU" sz="2400" dirty="0" err="1" smtClean="0"/>
              <a:t>Dimovski</a:t>
            </a:r>
            <a:r>
              <a:rPr lang="hu-HU" sz="2400" dirty="0" smtClean="0"/>
              <a:t>, </a:t>
            </a:r>
            <a:r>
              <a:rPr lang="hu-HU" sz="2400" dirty="0" err="1" smtClean="0"/>
              <a:t>Macedonia</a:t>
            </a:r>
            <a:endParaRPr lang="hu-HU" sz="2400" dirty="0" smtClean="0"/>
          </a:p>
          <a:p>
            <a:pPr>
              <a:buFontTx/>
              <a:buChar char="-"/>
            </a:pPr>
            <a:endParaRPr lang="sl-SI" sz="2800" dirty="0" smtClean="0"/>
          </a:p>
          <a:p>
            <a:endParaRPr lang="sl-SI" sz="2800" dirty="0" smtClean="0"/>
          </a:p>
          <a:p>
            <a:pPr>
              <a:buNone/>
            </a:pPr>
            <a:endParaRPr lang="sl-SI" altLang="sl-SI" sz="2800" dirty="0" smtClean="0"/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85720" y="357166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sl-SI" dirty="0" smtClean="0">
                <a:solidFill>
                  <a:srgbClr val="C00000"/>
                </a:solidFill>
              </a:rPr>
              <a:t/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dirty="0" smtClean="0">
                <a:solidFill>
                  <a:srgbClr val="C00000"/>
                </a:solidFill>
              </a:rPr>
              <a:t/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dirty="0" smtClean="0">
                <a:solidFill>
                  <a:srgbClr val="C00000"/>
                </a:solidFill>
              </a:rPr>
              <a:t>Stories and patterns II</a:t>
            </a:r>
            <a:r>
              <a:rPr lang="sl-SI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463314" cy="5184576"/>
          </a:xfrm>
        </p:spPr>
        <p:txBody>
          <a:bodyPr/>
          <a:lstStyle/>
          <a:p>
            <a:pPr>
              <a:buNone/>
            </a:pPr>
            <a:r>
              <a:rPr lang="sl-SI" sz="2800" dirty="0" smtClean="0"/>
              <a:t>Media companies violate labour code - </a:t>
            </a:r>
            <a:r>
              <a:rPr lang="sl-SI" sz="2400" dirty="0" smtClean="0"/>
              <a:t>pay the staff with delays, do not regularly pay their social security and taxes, </a:t>
            </a:r>
            <a:r>
              <a:rPr lang="sl-SI" sz="2400" dirty="0" smtClean="0">
                <a:sym typeface="Wingdings" pitchFamily="2" charset="2"/>
              </a:rPr>
              <a:t>job uncertainty leads to self-censorship – cases in Albania</a:t>
            </a:r>
          </a:p>
          <a:p>
            <a:pPr>
              <a:buNone/>
            </a:pPr>
            <a:r>
              <a:rPr lang="sl-SI" sz="2800" dirty="0" smtClean="0">
                <a:sym typeface="Wingdings" pitchFamily="2" charset="2"/>
              </a:rPr>
              <a:t>Free, non-transparent content (hidden political PR): misleads audience, distorts journalism and corrupts media market </a:t>
            </a:r>
            <a:r>
              <a:rPr lang="sl-SI" sz="2400" dirty="0" smtClean="0">
                <a:sym typeface="Wingdings" pitchFamily="2" charset="2"/>
              </a:rPr>
              <a:t>- story by Slodoban Georgiev, BIRN, Serbia</a:t>
            </a:r>
            <a:endParaRPr lang="sl-SI" sz="2400" dirty="0" smtClean="0"/>
          </a:p>
          <a:p>
            <a:pPr>
              <a:buNone/>
            </a:pPr>
            <a:r>
              <a:rPr lang="hu-HU" sz="2800" dirty="0" err="1" smtClean="0"/>
              <a:t>Hidden</a:t>
            </a:r>
            <a:r>
              <a:rPr lang="hu-HU" sz="2800" dirty="0" smtClean="0"/>
              <a:t> </a:t>
            </a:r>
            <a:r>
              <a:rPr lang="hu-HU" sz="2800" dirty="0" err="1"/>
              <a:t>media</a:t>
            </a:r>
            <a:r>
              <a:rPr lang="hu-HU" sz="2800" dirty="0"/>
              <a:t> </a:t>
            </a:r>
            <a:r>
              <a:rPr lang="hu-HU" sz="2800" dirty="0" err="1"/>
              <a:t>ownership</a:t>
            </a:r>
            <a:r>
              <a:rPr lang="hu-HU" sz="2800" dirty="0"/>
              <a:t> (</a:t>
            </a:r>
            <a:r>
              <a:rPr lang="hu-HU" sz="2800" dirty="0" err="1"/>
              <a:t>non-transparency</a:t>
            </a:r>
            <a:r>
              <a:rPr lang="hu-HU" sz="2800" dirty="0"/>
              <a:t> of </a:t>
            </a:r>
            <a:r>
              <a:rPr lang="hu-HU" sz="2800" dirty="0" err="1"/>
              <a:t>beneficiaries</a:t>
            </a:r>
            <a:r>
              <a:rPr lang="hu-HU" sz="2800" dirty="0"/>
              <a:t>) </a:t>
            </a:r>
            <a:r>
              <a:rPr lang="hu-HU" sz="2400" dirty="0"/>
              <a:t>– </a:t>
            </a:r>
            <a:r>
              <a:rPr lang="hu-HU" sz="2400" dirty="0" err="1"/>
              <a:t>mediapedia.mk</a:t>
            </a:r>
            <a:r>
              <a:rPr lang="hu-HU" sz="2400" dirty="0"/>
              <a:t> </a:t>
            </a:r>
            <a:r>
              <a:rPr lang="hu-HU" sz="2400" dirty="0" err="1"/>
              <a:t>by</a:t>
            </a:r>
            <a:r>
              <a:rPr lang="hu-HU" sz="2400" dirty="0"/>
              <a:t> </a:t>
            </a:r>
            <a:r>
              <a:rPr lang="hu-HU" sz="2400" dirty="0" err="1"/>
              <a:t>Saska</a:t>
            </a:r>
            <a:r>
              <a:rPr lang="hu-HU" sz="2400" dirty="0"/>
              <a:t> </a:t>
            </a:r>
            <a:r>
              <a:rPr lang="hu-HU" sz="2400" dirty="0" err="1"/>
              <a:t>Cvetkovska</a:t>
            </a:r>
            <a:r>
              <a:rPr lang="hu-HU" sz="2400" dirty="0"/>
              <a:t> and </a:t>
            </a:r>
            <a:r>
              <a:rPr lang="hu-HU" sz="2400" dirty="0" err="1"/>
              <a:t>colleagues</a:t>
            </a:r>
            <a:r>
              <a:rPr lang="hu-HU" sz="2400" dirty="0"/>
              <a:t> </a:t>
            </a:r>
            <a:r>
              <a:rPr lang="hu-HU" sz="2400" dirty="0" err="1"/>
              <a:t>in</a:t>
            </a:r>
            <a:r>
              <a:rPr lang="hu-HU" sz="2400" dirty="0"/>
              <a:t> </a:t>
            </a:r>
            <a:r>
              <a:rPr lang="hu-HU" sz="2400" dirty="0" err="1"/>
              <a:t>Macedonia</a:t>
            </a:r>
            <a:endParaRPr lang="hu-HU" sz="2400" dirty="0"/>
          </a:p>
          <a:p>
            <a:pPr marL="0" indent="0">
              <a:buNone/>
            </a:pPr>
            <a:r>
              <a:rPr lang="hu-HU" sz="2800" dirty="0"/>
              <a:t>M</a:t>
            </a:r>
            <a:r>
              <a:rPr lang="en-US" sz="2800" dirty="0" err="1"/>
              <a:t>oney</a:t>
            </a:r>
            <a:r>
              <a:rPr lang="en-US" sz="2800" dirty="0"/>
              <a:t> laundering through public companies</a:t>
            </a:r>
            <a:r>
              <a:rPr lang="hu-HU" sz="2800" dirty="0"/>
              <a:t> – </a:t>
            </a:r>
            <a:r>
              <a:rPr lang="hu-HU" sz="2400" dirty="0" err="1"/>
              <a:t>international</a:t>
            </a:r>
            <a:r>
              <a:rPr lang="hu-HU" sz="2400" dirty="0"/>
              <a:t> </a:t>
            </a:r>
            <a:r>
              <a:rPr lang="hu-HU" sz="2400" dirty="0" err="1"/>
              <a:t>cooperation</a:t>
            </a:r>
            <a:r>
              <a:rPr lang="hu-HU" sz="2400" dirty="0"/>
              <a:t> </a:t>
            </a:r>
            <a:r>
              <a:rPr lang="hu-HU" sz="2400" dirty="0" err="1"/>
              <a:t>to</a:t>
            </a:r>
            <a:r>
              <a:rPr lang="hu-HU" sz="2400" dirty="0"/>
              <a:t> </a:t>
            </a:r>
            <a:r>
              <a:rPr lang="hu-HU" sz="2400" dirty="0" err="1"/>
              <a:t>dig</a:t>
            </a:r>
            <a:r>
              <a:rPr lang="hu-HU" sz="2400" dirty="0"/>
              <a:t>  </a:t>
            </a:r>
            <a:r>
              <a:rPr lang="hu-HU" sz="2400" dirty="0" err="1"/>
              <a:t>the</a:t>
            </a:r>
            <a:r>
              <a:rPr lang="hu-HU" sz="2400" dirty="0"/>
              <a:t> </a:t>
            </a:r>
            <a:r>
              <a:rPr lang="hu-HU" sz="2400" dirty="0" err="1"/>
              <a:t>Eronet</a:t>
            </a:r>
            <a:r>
              <a:rPr lang="hu-HU" sz="2400" dirty="0"/>
              <a:t> </a:t>
            </a:r>
            <a:r>
              <a:rPr lang="hu-HU" sz="2400" dirty="0" err="1"/>
              <a:t>case</a:t>
            </a:r>
            <a:endParaRPr lang="hu-HU" sz="2400" dirty="0"/>
          </a:p>
          <a:p>
            <a:pPr marL="0" indent="0">
              <a:buNone/>
            </a:pPr>
            <a:endParaRPr lang="hu-HU" sz="2800" dirty="0" smtClean="0"/>
          </a:p>
          <a:p>
            <a:pPr>
              <a:buNone/>
            </a:pPr>
            <a:endParaRPr lang="sl-SI" sz="2800" dirty="0" smtClean="0"/>
          </a:p>
          <a:p>
            <a:pPr>
              <a:buFontTx/>
              <a:buChar char="-"/>
            </a:pPr>
            <a:endParaRPr lang="sl-SI" sz="2800" dirty="0" smtClean="0"/>
          </a:p>
          <a:p>
            <a:endParaRPr lang="sl-SI" sz="2800" dirty="0" smtClean="0"/>
          </a:p>
          <a:p>
            <a:pPr>
              <a:buNone/>
            </a:pPr>
            <a:endParaRPr lang="sl-SI" altLang="sl-SI" sz="2800" dirty="0" smtClean="0"/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85720" y="357166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dirty="0" smtClean="0">
                <a:solidFill>
                  <a:srgbClr val="C00000"/>
                </a:solidFill>
              </a:rPr>
              <a:t>Impact of the stories</a:t>
            </a: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>
          <a:xfrm>
            <a:off x="467544" y="1700808"/>
            <a:ext cx="8219256" cy="4680520"/>
          </a:xfrm>
        </p:spPr>
        <p:txBody>
          <a:bodyPr/>
          <a:lstStyle/>
          <a:p>
            <a:pPr>
              <a:buNone/>
              <a:defRPr/>
            </a:pPr>
            <a:r>
              <a:rPr lang="sl-SI" sz="2600" dirty="0" smtClean="0"/>
              <a:t>Influencing legislation – Macedonia on media donations to political parties</a:t>
            </a:r>
          </a:p>
          <a:p>
            <a:pPr>
              <a:buNone/>
              <a:defRPr/>
            </a:pPr>
            <a:r>
              <a:rPr lang="sl-SI" sz="2600" dirty="0" smtClean="0"/>
              <a:t>Initiating criminal charges - Eronet-case in Bosnia and Herzegovina</a:t>
            </a:r>
          </a:p>
          <a:p>
            <a:pPr>
              <a:buNone/>
              <a:defRPr/>
            </a:pPr>
            <a:r>
              <a:rPr lang="sl-SI" sz="2600" dirty="0" smtClean="0"/>
              <a:t>Informing the audience and sending a signal: media should be accountable and transparent; should serve public interests</a:t>
            </a:r>
          </a:p>
          <a:p>
            <a:pPr>
              <a:buNone/>
              <a:defRPr/>
            </a:pPr>
            <a:r>
              <a:rPr lang="sl-SI" sz="2600" dirty="0" smtClean="0"/>
              <a:t>Impacting the journalists community: self-reflection/self-criticism; strengthening solidarity, raising professional standards – examples of courage</a:t>
            </a:r>
            <a:endParaRPr lang="sl-SI" dirty="0" smtClean="0"/>
          </a:p>
          <a:p>
            <a:endParaRPr lang="sl-SI" altLang="sl-SI" dirty="0" smtClean="0"/>
          </a:p>
        </p:txBody>
      </p:sp>
      <p:pic>
        <p:nvPicPr>
          <p:cNvPr id="4" name="Content Placeholder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85720" y="357166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Thank</a:t>
            </a:r>
            <a:r>
              <a:rPr lang="hu-HU" dirty="0" smtClean="0"/>
              <a:t> </a:t>
            </a:r>
            <a:r>
              <a:rPr lang="hu-HU" dirty="0" err="1" smtClean="0"/>
              <a:t>you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your</a:t>
            </a:r>
            <a:r>
              <a:rPr lang="hu-HU" dirty="0" smtClean="0"/>
              <a:t> </a:t>
            </a:r>
            <a:r>
              <a:rPr lang="hu-HU" dirty="0" err="1" smtClean="0"/>
              <a:t>attention</a:t>
            </a:r>
            <a:r>
              <a:rPr lang="hu-HU" dirty="0" smtClean="0"/>
              <a:t>!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dirty="0" smtClean="0"/>
              <a:t>Ilona </a:t>
            </a:r>
            <a:r>
              <a:rPr lang="hu-HU" dirty="0" err="1" smtClean="0"/>
              <a:t>Moricz</a:t>
            </a:r>
            <a:endParaRPr lang="hu-HU" dirty="0" smtClean="0"/>
          </a:p>
          <a:p>
            <a:pPr marL="0" indent="0" algn="ctr">
              <a:buNone/>
            </a:pPr>
            <a:r>
              <a:rPr lang="hu-HU" dirty="0" smtClean="0"/>
              <a:t>Center </a:t>
            </a:r>
            <a:r>
              <a:rPr lang="hu-HU" dirty="0" err="1" smtClean="0"/>
              <a:t>for</a:t>
            </a:r>
            <a:r>
              <a:rPr lang="hu-HU" dirty="0" smtClean="0"/>
              <a:t> Independent </a:t>
            </a:r>
            <a:r>
              <a:rPr lang="hu-HU" dirty="0" err="1" smtClean="0"/>
              <a:t>Journalism</a:t>
            </a:r>
            <a:endParaRPr lang="hu-HU" dirty="0" smtClean="0"/>
          </a:p>
          <a:p>
            <a:pPr marL="0" indent="0" algn="ctr">
              <a:buNone/>
            </a:pPr>
            <a:r>
              <a:rPr lang="hu-HU" dirty="0" err="1" smtClean="0"/>
              <a:t>Phone</a:t>
            </a:r>
            <a:r>
              <a:rPr lang="hu-HU" dirty="0" smtClean="0"/>
              <a:t>: 36-1-3175448</a:t>
            </a:r>
          </a:p>
          <a:p>
            <a:pPr marL="0" indent="0" algn="ctr">
              <a:buNone/>
            </a:pPr>
            <a:r>
              <a:rPr lang="hu-HU" dirty="0" smtClean="0"/>
              <a:t>Email: </a:t>
            </a:r>
            <a:r>
              <a:rPr lang="hu-HU" dirty="0" err="1" smtClean="0">
                <a:hlinkClick r:id="rId2"/>
              </a:rPr>
              <a:t>ilona.moricz</a:t>
            </a:r>
            <a:r>
              <a:rPr lang="hu-HU" dirty="0" smtClean="0">
                <a:hlinkClick r:id="rId2"/>
              </a:rPr>
              <a:t>@</a:t>
            </a:r>
            <a:r>
              <a:rPr lang="hu-HU" dirty="0" err="1" smtClean="0">
                <a:hlinkClick r:id="rId2"/>
              </a:rPr>
              <a:t>cij.hu</a:t>
            </a:r>
            <a:r>
              <a:rPr lang="hu-HU" dirty="0" smtClean="0"/>
              <a:t> </a:t>
            </a:r>
          </a:p>
          <a:p>
            <a:pPr marL="0" indent="0" algn="ctr">
              <a:buNone/>
            </a:pPr>
            <a:r>
              <a:rPr lang="hu-HU" dirty="0" err="1" smtClean="0">
                <a:hlinkClick r:id="rId3"/>
              </a:rPr>
              <a:t>www.cij.hu</a:t>
            </a:r>
            <a:endParaRPr lang="hu-HU" smtClean="0"/>
          </a:p>
          <a:p>
            <a:pPr marL="0" indent="0" algn="ctr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dirty="0">
                <a:hlinkClick r:id="rId4"/>
              </a:rPr>
              <a:t>http://mediaobservatory.net</a:t>
            </a:r>
            <a:r>
              <a:rPr lang="hu-HU" dirty="0" smtClean="0">
                <a:hlinkClick r:id="rId4"/>
              </a:rPr>
              <a:t>/</a:t>
            </a:r>
            <a:r>
              <a:rPr lang="hu-HU" dirty="0" smtClean="0"/>
              <a:t> </a:t>
            </a:r>
          </a:p>
          <a:p>
            <a:pPr marL="0" indent="0" algn="ctr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41866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5803</TotalTime>
  <Words>827</Words>
  <Application>Microsoft Office PowerPoint</Application>
  <PresentationFormat>On-screen Show (4:3)</PresentationFormat>
  <Paragraphs>93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</vt:lpstr>
      <vt:lpstr>  Research by journalists  </vt:lpstr>
      <vt:lpstr>   Investigative stories – a deterrent  </vt:lpstr>
      <vt:lpstr>   Stories on media </vt:lpstr>
      <vt:lpstr>  Stories and patterns I  </vt:lpstr>
      <vt:lpstr>  Stories and patterns II  </vt:lpstr>
      <vt:lpstr>Impact of the stories</vt:lpstr>
      <vt:lpstr>Thank you for your attention!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»South East European Media Observatory«</dc:title>
  <dc:creator>MI Press</dc:creator>
  <cp:lastModifiedBy>maja</cp:lastModifiedBy>
  <cp:revision>223</cp:revision>
  <dcterms:created xsi:type="dcterms:W3CDTF">2013-01-04T19:31:04Z</dcterms:created>
  <dcterms:modified xsi:type="dcterms:W3CDTF">2014-12-01T05:50:15Z</dcterms:modified>
</cp:coreProperties>
</file>