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9" r:id="rId4"/>
    <p:sldId id="272" r:id="rId5"/>
    <p:sldId id="260" r:id="rId6"/>
    <p:sldId id="261" r:id="rId7"/>
    <p:sldId id="262" r:id="rId8"/>
    <p:sldId id="263" r:id="rId9"/>
    <p:sldId id="264" r:id="rId10"/>
  </p:sldIdLst>
  <p:sldSz cx="9144000" cy="6858000" type="screen4x3"/>
  <p:notesSz cx="6858000" cy="9144000"/>
  <p:defaultTextStyle>
    <a:defPPr>
      <a:defRPr lang="mk-M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0F40"/>
    <a:srgbClr val="DE0E2C"/>
    <a:srgbClr val="CB2162"/>
    <a:srgbClr val="C42920"/>
    <a:srgbClr val="5A90B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462"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mk-MK"/>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B18F4-34B3-41EA-8744-1A863A5FC93C}" type="datetimeFigureOut">
              <a:rPr lang="mk-MK" smtClean="0"/>
              <a:pPr/>
              <a:t>03.07.2014</a:t>
            </a:fld>
            <a:endParaRPr lang="mk-MK"/>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mk-MK"/>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mk-MK"/>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A576F5-6236-4CA8-AD89-BBF8EBCECC2D}" type="slidenum">
              <a:rPr lang="mk-MK" smtClean="0"/>
              <a:pPr/>
              <a:t>‹#›</a:t>
            </a:fld>
            <a:endParaRPr lang="mk-MK"/>
          </a:p>
        </p:txBody>
      </p:sp>
    </p:spTree>
    <p:extLst>
      <p:ext uri="{BB962C8B-B14F-4D97-AF65-F5344CB8AC3E}">
        <p14:creationId xmlns="" xmlns:p14="http://schemas.microsoft.com/office/powerpoint/2010/main" val="2863484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mk-MK"/>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mk-MK"/>
          </a:p>
        </p:txBody>
      </p:sp>
      <p:sp>
        <p:nvSpPr>
          <p:cNvPr id="4" name="Date Placeholder 3"/>
          <p:cNvSpPr>
            <a:spLocks noGrp="1"/>
          </p:cNvSpPr>
          <p:nvPr>
            <p:ph type="dt" sz="half" idx="10"/>
          </p:nvPr>
        </p:nvSpPr>
        <p:spPr/>
        <p:txBody>
          <a:bodyPr/>
          <a:lstStyle/>
          <a:p>
            <a:fld id="{E8D1A5EE-9CDC-458E-9F66-C739EE75C6E4}" type="datetimeFigureOut">
              <a:rPr lang="mk-MK" smtClean="0"/>
              <a:pPr/>
              <a:t>03.07.2014</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3942210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10"/>
          </p:nvPr>
        </p:nvSpPr>
        <p:spPr/>
        <p:txBody>
          <a:bodyPr/>
          <a:lstStyle/>
          <a:p>
            <a:fld id="{E8D1A5EE-9CDC-458E-9F66-C739EE75C6E4}" type="datetimeFigureOut">
              <a:rPr lang="mk-MK" smtClean="0"/>
              <a:pPr/>
              <a:t>03.07.2014</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2859847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mk-MK"/>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10"/>
          </p:nvPr>
        </p:nvSpPr>
        <p:spPr/>
        <p:txBody>
          <a:bodyPr/>
          <a:lstStyle/>
          <a:p>
            <a:fld id="{E8D1A5EE-9CDC-458E-9F66-C739EE75C6E4}" type="datetimeFigureOut">
              <a:rPr lang="mk-MK" smtClean="0"/>
              <a:pPr/>
              <a:t>03.07.2014</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2884512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10"/>
          </p:nvPr>
        </p:nvSpPr>
        <p:spPr/>
        <p:txBody>
          <a:bodyPr/>
          <a:lstStyle/>
          <a:p>
            <a:fld id="{E8D1A5EE-9CDC-458E-9F66-C739EE75C6E4}" type="datetimeFigureOut">
              <a:rPr lang="mk-MK" smtClean="0"/>
              <a:pPr/>
              <a:t>03.07.2014</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1430330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mk-MK"/>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D1A5EE-9CDC-458E-9F66-C739EE75C6E4}" type="datetimeFigureOut">
              <a:rPr lang="mk-MK" smtClean="0"/>
              <a:pPr/>
              <a:t>03.07.2014</a:t>
            </a:fld>
            <a:endParaRPr lang="mk-MK"/>
          </a:p>
        </p:txBody>
      </p:sp>
      <p:sp>
        <p:nvSpPr>
          <p:cNvPr id="5" name="Footer Placeholder 4"/>
          <p:cNvSpPr>
            <a:spLocks noGrp="1"/>
          </p:cNvSpPr>
          <p:nvPr>
            <p:ph type="ftr" sz="quarter" idx="11"/>
          </p:nvPr>
        </p:nvSpPr>
        <p:spPr/>
        <p:txBody>
          <a:bodyPr/>
          <a:lstStyle/>
          <a:p>
            <a:endParaRPr lang="mk-MK"/>
          </a:p>
        </p:txBody>
      </p:sp>
      <p:sp>
        <p:nvSpPr>
          <p:cNvPr id="6" name="Slide Number Placeholder 5"/>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3565298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5" name="Date Placeholder 4"/>
          <p:cNvSpPr>
            <a:spLocks noGrp="1"/>
          </p:cNvSpPr>
          <p:nvPr>
            <p:ph type="dt" sz="half" idx="10"/>
          </p:nvPr>
        </p:nvSpPr>
        <p:spPr/>
        <p:txBody>
          <a:bodyPr/>
          <a:lstStyle/>
          <a:p>
            <a:fld id="{E8D1A5EE-9CDC-458E-9F66-C739EE75C6E4}" type="datetimeFigureOut">
              <a:rPr lang="mk-MK" smtClean="0"/>
              <a:pPr/>
              <a:t>03.07.2014</a:t>
            </a:fld>
            <a:endParaRPr lang="mk-MK"/>
          </a:p>
        </p:txBody>
      </p:sp>
      <p:sp>
        <p:nvSpPr>
          <p:cNvPr id="6" name="Footer Placeholder 5"/>
          <p:cNvSpPr>
            <a:spLocks noGrp="1"/>
          </p:cNvSpPr>
          <p:nvPr>
            <p:ph type="ftr" sz="quarter" idx="11"/>
          </p:nvPr>
        </p:nvSpPr>
        <p:spPr/>
        <p:txBody>
          <a:bodyPr/>
          <a:lstStyle/>
          <a:p>
            <a:endParaRPr lang="mk-MK"/>
          </a:p>
        </p:txBody>
      </p:sp>
      <p:sp>
        <p:nvSpPr>
          <p:cNvPr id="7" name="Slide Number Placeholder 6"/>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191176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mk-MK"/>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7" name="Date Placeholder 6"/>
          <p:cNvSpPr>
            <a:spLocks noGrp="1"/>
          </p:cNvSpPr>
          <p:nvPr>
            <p:ph type="dt" sz="half" idx="10"/>
          </p:nvPr>
        </p:nvSpPr>
        <p:spPr/>
        <p:txBody>
          <a:bodyPr/>
          <a:lstStyle/>
          <a:p>
            <a:fld id="{E8D1A5EE-9CDC-458E-9F66-C739EE75C6E4}" type="datetimeFigureOut">
              <a:rPr lang="mk-MK" smtClean="0"/>
              <a:pPr/>
              <a:t>03.07.2014</a:t>
            </a:fld>
            <a:endParaRPr lang="mk-MK"/>
          </a:p>
        </p:txBody>
      </p:sp>
      <p:sp>
        <p:nvSpPr>
          <p:cNvPr id="8" name="Footer Placeholder 7"/>
          <p:cNvSpPr>
            <a:spLocks noGrp="1"/>
          </p:cNvSpPr>
          <p:nvPr>
            <p:ph type="ftr" sz="quarter" idx="11"/>
          </p:nvPr>
        </p:nvSpPr>
        <p:spPr/>
        <p:txBody>
          <a:bodyPr/>
          <a:lstStyle/>
          <a:p>
            <a:endParaRPr lang="mk-MK"/>
          </a:p>
        </p:txBody>
      </p:sp>
      <p:sp>
        <p:nvSpPr>
          <p:cNvPr id="9" name="Slide Number Placeholder 8"/>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4264222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k-MK"/>
          </a:p>
        </p:txBody>
      </p:sp>
      <p:sp>
        <p:nvSpPr>
          <p:cNvPr id="3" name="Date Placeholder 2"/>
          <p:cNvSpPr>
            <a:spLocks noGrp="1"/>
          </p:cNvSpPr>
          <p:nvPr>
            <p:ph type="dt" sz="half" idx="10"/>
          </p:nvPr>
        </p:nvSpPr>
        <p:spPr/>
        <p:txBody>
          <a:bodyPr/>
          <a:lstStyle/>
          <a:p>
            <a:fld id="{E8D1A5EE-9CDC-458E-9F66-C739EE75C6E4}" type="datetimeFigureOut">
              <a:rPr lang="mk-MK" smtClean="0"/>
              <a:pPr/>
              <a:t>03.07.2014</a:t>
            </a:fld>
            <a:endParaRPr lang="mk-MK"/>
          </a:p>
        </p:txBody>
      </p:sp>
      <p:sp>
        <p:nvSpPr>
          <p:cNvPr id="4" name="Footer Placeholder 3"/>
          <p:cNvSpPr>
            <a:spLocks noGrp="1"/>
          </p:cNvSpPr>
          <p:nvPr>
            <p:ph type="ftr" sz="quarter" idx="11"/>
          </p:nvPr>
        </p:nvSpPr>
        <p:spPr/>
        <p:txBody>
          <a:bodyPr/>
          <a:lstStyle/>
          <a:p>
            <a:endParaRPr lang="mk-MK"/>
          </a:p>
        </p:txBody>
      </p:sp>
      <p:sp>
        <p:nvSpPr>
          <p:cNvPr id="5" name="Slide Number Placeholder 4"/>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3860422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1A5EE-9CDC-458E-9F66-C739EE75C6E4}" type="datetimeFigureOut">
              <a:rPr lang="mk-MK" smtClean="0"/>
              <a:pPr/>
              <a:t>03.07.2014</a:t>
            </a:fld>
            <a:endParaRPr lang="mk-MK"/>
          </a:p>
        </p:txBody>
      </p:sp>
      <p:sp>
        <p:nvSpPr>
          <p:cNvPr id="3" name="Footer Placeholder 2"/>
          <p:cNvSpPr>
            <a:spLocks noGrp="1"/>
          </p:cNvSpPr>
          <p:nvPr>
            <p:ph type="ftr" sz="quarter" idx="11"/>
          </p:nvPr>
        </p:nvSpPr>
        <p:spPr/>
        <p:txBody>
          <a:bodyPr/>
          <a:lstStyle/>
          <a:p>
            <a:endParaRPr lang="mk-MK"/>
          </a:p>
        </p:txBody>
      </p:sp>
      <p:sp>
        <p:nvSpPr>
          <p:cNvPr id="4" name="Slide Number Placeholder 3"/>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894176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mk-MK"/>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D1A5EE-9CDC-458E-9F66-C739EE75C6E4}" type="datetimeFigureOut">
              <a:rPr lang="mk-MK" smtClean="0"/>
              <a:pPr/>
              <a:t>03.07.2014</a:t>
            </a:fld>
            <a:endParaRPr lang="mk-MK"/>
          </a:p>
        </p:txBody>
      </p:sp>
      <p:sp>
        <p:nvSpPr>
          <p:cNvPr id="6" name="Footer Placeholder 5"/>
          <p:cNvSpPr>
            <a:spLocks noGrp="1"/>
          </p:cNvSpPr>
          <p:nvPr>
            <p:ph type="ftr" sz="quarter" idx="11"/>
          </p:nvPr>
        </p:nvSpPr>
        <p:spPr/>
        <p:txBody>
          <a:bodyPr/>
          <a:lstStyle/>
          <a:p>
            <a:endParaRPr lang="mk-MK"/>
          </a:p>
        </p:txBody>
      </p:sp>
      <p:sp>
        <p:nvSpPr>
          <p:cNvPr id="7" name="Slide Number Placeholder 6"/>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2059431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mk-MK"/>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mk-MK"/>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D1A5EE-9CDC-458E-9F66-C739EE75C6E4}" type="datetimeFigureOut">
              <a:rPr lang="mk-MK" smtClean="0"/>
              <a:pPr/>
              <a:t>03.07.2014</a:t>
            </a:fld>
            <a:endParaRPr lang="mk-MK"/>
          </a:p>
        </p:txBody>
      </p:sp>
      <p:sp>
        <p:nvSpPr>
          <p:cNvPr id="6" name="Footer Placeholder 5"/>
          <p:cNvSpPr>
            <a:spLocks noGrp="1"/>
          </p:cNvSpPr>
          <p:nvPr>
            <p:ph type="ftr" sz="quarter" idx="11"/>
          </p:nvPr>
        </p:nvSpPr>
        <p:spPr/>
        <p:txBody>
          <a:bodyPr/>
          <a:lstStyle/>
          <a:p>
            <a:endParaRPr lang="mk-MK"/>
          </a:p>
        </p:txBody>
      </p:sp>
      <p:sp>
        <p:nvSpPr>
          <p:cNvPr id="7" name="Slide Number Placeholder 6"/>
          <p:cNvSpPr>
            <a:spLocks noGrp="1"/>
          </p:cNvSpPr>
          <p:nvPr>
            <p:ph type="sldNum" sz="quarter" idx="12"/>
          </p:nvPr>
        </p:nvSpPr>
        <p:spPr/>
        <p:txBody>
          <a:body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1763414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mk-MK"/>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1A5EE-9CDC-458E-9F66-C739EE75C6E4}" type="datetimeFigureOut">
              <a:rPr lang="mk-MK" smtClean="0"/>
              <a:pPr/>
              <a:t>03.07.2014</a:t>
            </a:fld>
            <a:endParaRPr lang="mk-MK"/>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mk-MK"/>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7815D6-0697-44AB-8698-77B758D649E1}" type="slidenum">
              <a:rPr lang="mk-MK" smtClean="0"/>
              <a:pPr/>
              <a:t>‹#›</a:t>
            </a:fld>
            <a:endParaRPr lang="mk-MK"/>
          </a:p>
        </p:txBody>
      </p:sp>
    </p:spTree>
    <p:extLst>
      <p:ext uri="{BB962C8B-B14F-4D97-AF65-F5344CB8AC3E}">
        <p14:creationId xmlns="" xmlns:p14="http://schemas.microsoft.com/office/powerpoint/2010/main" val="692671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mk-M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q-AL" dirty="0" smtClean="0"/>
              <a:t>Media market trends in SEE</a:t>
            </a:r>
            <a:endParaRPr lang="mk-MK" dirty="0"/>
          </a:p>
        </p:txBody>
      </p:sp>
      <p:sp>
        <p:nvSpPr>
          <p:cNvPr id="3" name="Subtitle 2"/>
          <p:cNvSpPr>
            <a:spLocks noGrp="1"/>
          </p:cNvSpPr>
          <p:nvPr>
            <p:ph type="subTitle" idx="1"/>
          </p:nvPr>
        </p:nvSpPr>
        <p:spPr/>
        <p:txBody>
          <a:bodyPr>
            <a:normAutofit fontScale="92500" lnSpcReduction="10000"/>
          </a:bodyPr>
          <a:lstStyle/>
          <a:p>
            <a:pPr algn="l"/>
            <a:r>
              <a:rPr lang="sl-SI" dirty="0" smtClean="0"/>
              <a:t>Ilda Londo, </a:t>
            </a:r>
            <a:r>
              <a:rPr lang="sl-SI" dirty="0" err="1" smtClean="0"/>
              <a:t>Research</a:t>
            </a:r>
            <a:r>
              <a:rPr lang="sl-SI" dirty="0" smtClean="0"/>
              <a:t> Coordinator, </a:t>
            </a:r>
            <a:r>
              <a:rPr lang="sl-SI" dirty="0" err="1" smtClean="0"/>
              <a:t>Albanian</a:t>
            </a:r>
            <a:r>
              <a:rPr lang="sl-SI" dirty="0" smtClean="0"/>
              <a:t> Media Institute, </a:t>
            </a:r>
            <a:r>
              <a:rPr lang="sl-SI" dirty="0" err="1" smtClean="0"/>
              <a:t>author</a:t>
            </a:r>
            <a:r>
              <a:rPr lang="sl-SI" dirty="0" smtClean="0"/>
              <a:t> </a:t>
            </a:r>
            <a:r>
              <a:rPr lang="sl-SI" dirty="0" smtClean="0"/>
              <a:t>of </a:t>
            </a:r>
            <a:r>
              <a:rPr lang="sl-SI" dirty="0" err="1" smtClean="0"/>
              <a:t>the</a:t>
            </a:r>
            <a:r>
              <a:rPr lang="sl-SI" dirty="0" smtClean="0"/>
              <a:t> </a:t>
            </a:r>
            <a:r>
              <a:rPr lang="sl-SI" dirty="0" err="1" smtClean="0"/>
              <a:t>media</a:t>
            </a:r>
            <a:r>
              <a:rPr lang="sl-SI" dirty="0" smtClean="0"/>
              <a:t> </a:t>
            </a:r>
            <a:r>
              <a:rPr lang="sl-SI" dirty="0" err="1" smtClean="0"/>
              <a:t>integrity</a:t>
            </a:r>
            <a:r>
              <a:rPr lang="sl-SI" dirty="0" smtClean="0"/>
              <a:t> </a:t>
            </a:r>
            <a:r>
              <a:rPr lang="sl-SI" dirty="0" err="1" smtClean="0"/>
              <a:t>research</a:t>
            </a:r>
            <a:r>
              <a:rPr lang="sl-SI" dirty="0" smtClean="0"/>
              <a:t> </a:t>
            </a:r>
            <a:r>
              <a:rPr lang="sl-SI" dirty="0" err="1" smtClean="0"/>
              <a:t>report</a:t>
            </a:r>
            <a:r>
              <a:rPr lang="sl-SI" dirty="0" smtClean="0"/>
              <a:t> for </a:t>
            </a:r>
            <a:r>
              <a:rPr lang="sl-SI" dirty="0" err="1" smtClean="0"/>
              <a:t>Albania</a:t>
            </a:r>
            <a:r>
              <a:rPr lang="sl-SI" dirty="0" smtClean="0"/>
              <a:t> </a:t>
            </a:r>
            <a:endParaRPr lang="mk-MK" dirty="0"/>
          </a:p>
        </p:txBody>
      </p:sp>
      <p:sp>
        <p:nvSpPr>
          <p:cNvPr id="6" name="Rectangle 5"/>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solidFill>
                  <a:schemeClr val="bg1"/>
                </a:solidFill>
              </a:rPr>
              <a:t>                                       </a:t>
            </a:r>
            <a:r>
              <a:rPr lang="en-US" sz="1400" dirty="0" smtClean="0">
                <a:solidFill>
                  <a:schemeClr val="bg1"/>
                </a:solidFill>
              </a:rPr>
              <a:t>This project is funded by the European Union Instrument </a:t>
            </a:r>
            <a:r>
              <a:rPr lang="sq-AL" sz="1400" dirty="0">
                <a:solidFill>
                  <a:schemeClr val="bg1"/>
                </a:solidFill>
              </a:rPr>
              <a:t> </a:t>
            </a:r>
            <a:r>
              <a:rPr lang="en-US" sz="1400" dirty="0" smtClean="0">
                <a:solidFill>
                  <a:schemeClr val="bg1"/>
                </a:solidFill>
              </a:rPr>
              <a:t>for Pre-accession</a:t>
            </a:r>
            <a:r>
              <a:rPr lang="mk-MK" sz="1400" dirty="0" smtClean="0">
                <a:solidFill>
                  <a:schemeClr val="bg1"/>
                </a:solidFill>
              </a:rPr>
              <a:t> </a:t>
            </a:r>
            <a:r>
              <a:rPr lang="en-US" sz="1400" dirty="0" smtClean="0">
                <a:solidFill>
                  <a:schemeClr val="bg1"/>
                </a:solidFill>
              </a:rPr>
              <a:t>Assistance (IPA) </a:t>
            </a:r>
            <a:endParaRPr lang="sq-AL" sz="1400" dirty="0" smtClean="0">
              <a:solidFill>
                <a:schemeClr val="bg1"/>
              </a:solidFill>
            </a:endParaRPr>
          </a:p>
          <a:p>
            <a:r>
              <a:rPr lang="sq-AL" sz="1400" dirty="0" smtClean="0">
                <a:solidFill>
                  <a:schemeClr val="bg1"/>
                </a:solidFill>
              </a:rPr>
              <a:t>                                       </a:t>
            </a:r>
            <a:r>
              <a:rPr lang="en-US" sz="1400" dirty="0" smtClean="0">
                <a:solidFill>
                  <a:schemeClr val="bg1"/>
                </a:solidFill>
              </a:rPr>
              <a:t>Civil Society Facility (CSF).</a:t>
            </a:r>
            <a:endParaRPr lang="mk-MK" sz="1400" dirty="0">
              <a:solidFill>
                <a:schemeClr val="bg1"/>
              </a:solidFill>
            </a:endParaRPr>
          </a:p>
        </p:txBody>
      </p:sp>
      <p:sp>
        <p:nvSpPr>
          <p:cNvPr id="7" name="Rectangle 6"/>
          <p:cNvSpPr/>
          <p:nvPr/>
        </p:nvSpPr>
        <p:spPr>
          <a:xfrm>
            <a:off x="253364" y="0"/>
            <a:ext cx="8892480" cy="260648"/>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a:p>
        </p:txBody>
      </p:sp>
      <p:pic>
        <p:nvPicPr>
          <p:cNvPr id="8" name="Picture 7"/>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467544" y="6092340"/>
            <a:ext cx="1008112" cy="672075"/>
          </a:xfrm>
          <a:prstGeom prst="rect">
            <a:avLst/>
          </a:prstGeom>
        </p:spPr>
      </p:pic>
      <p:pic>
        <p:nvPicPr>
          <p:cNvPr id="1026" name="Picture 2" descr="U:\Uporabniki\BRANKICA\SEE Media Observatory\Izvedba\Prva faza\Visibility and Communication\logo\NNS South East European Media Observatory  2M.jpg"/>
          <p:cNvPicPr>
            <a:picLocks noChangeAspect="1" noChangeArrowheads="1"/>
          </p:cNvPicPr>
          <p:nvPr/>
        </p:nvPicPr>
        <p:blipFill>
          <a:blip r:embed="rId3" cstate="print"/>
          <a:srcRect/>
          <a:stretch>
            <a:fillRect/>
          </a:stretch>
        </p:blipFill>
        <p:spPr bwMode="auto">
          <a:xfrm>
            <a:off x="251520" y="0"/>
            <a:ext cx="2426208" cy="2212848"/>
          </a:xfrm>
          <a:prstGeom prst="roundRect">
            <a:avLst/>
          </a:prstGeom>
          <a:noFill/>
        </p:spPr>
      </p:pic>
    </p:spTree>
    <p:extLst>
      <p:ext uri="{BB962C8B-B14F-4D97-AF65-F5344CB8AC3E}">
        <p14:creationId xmlns="" xmlns:p14="http://schemas.microsoft.com/office/powerpoint/2010/main" val="1116265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a:bodyPr>
          <a:lstStyle/>
          <a:p>
            <a:r>
              <a:rPr lang="en-US" dirty="0" smtClean="0"/>
              <a:t>     Transparency</a:t>
            </a:r>
            <a:r>
              <a:rPr lang="sq-AL" dirty="0" smtClean="0"/>
              <a:t> of media finances</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500034" y="1571612"/>
            <a:ext cx="7929618" cy="2862322"/>
          </a:xfrm>
          <a:prstGeom prst="rect">
            <a:avLst/>
          </a:prstGeom>
          <a:noFill/>
        </p:spPr>
        <p:txBody>
          <a:bodyPr wrap="square" rtlCol="0">
            <a:spAutoFit/>
          </a:bodyPr>
          <a:lstStyle/>
          <a:p>
            <a:r>
              <a:rPr lang="sq-AL" dirty="0" smtClean="0"/>
              <a:t> </a:t>
            </a:r>
            <a:endParaRPr lang="en-US" dirty="0" smtClean="0"/>
          </a:p>
          <a:p>
            <a:pPr>
              <a:buFontTx/>
              <a:buChar char="-"/>
            </a:pPr>
            <a:r>
              <a:rPr lang="sq-AL" dirty="0" smtClean="0"/>
              <a:t>Low transparency of data on the financial operations of media business.  Data are not always public, they are rarely verified, or the data are contradictory.</a:t>
            </a:r>
          </a:p>
          <a:p>
            <a:endParaRPr lang="sq-AL" dirty="0" smtClean="0"/>
          </a:p>
          <a:p>
            <a:pPr>
              <a:buFontTx/>
              <a:buChar char="-"/>
            </a:pPr>
            <a:endParaRPr lang="sq-AL" dirty="0" smtClean="0"/>
          </a:p>
          <a:p>
            <a:r>
              <a:rPr lang="sq-AL" dirty="0" smtClean="0"/>
              <a:t>- In some countries, even when there are data on market behaviour, there are doubts that the data are questionable (agencies producing different results or even agencies that shape the data in a way suitable to their clients, usually tied to political and economic interests.</a:t>
            </a:r>
            <a:endParaRPr lang="en-US" dirty="0" smtClean="0"/>
          </a:p>
          <a:p>
            <a:endParaRPr lang="en-US" dirty="0"/>
          </a:p>
        </p:txBody>
      </p:sp>
    </p:spTree>
    <p:extLst>
      <p:ext uri="{BB962C8B-B14F-4D97-AF65-F5344CB8AC3E}">
        <p14:creationId xmlns="" xmlns:p14="http://schemas.microsoft.com/office/powerpoint/2010/main" val="42192163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a:bodyPr>
          <a:lstStyle/>
          <a:p>
            <a:r>
              <a:rPr lang="en-US" dirty="0" smtClean="0"/>
              <a:t>Regulation</a:t>
            </a:r>
            <a:r>
              <a:rPr lang="sq-AL" dirty="0" smtClean="0"/>
              <a:t> on transparency</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714348" y="1785926"/>
            <a:ext cx="7929618" cy="3416320"/>
          </a:xfrm>
          <a:prstGeom prst="rect">
            <a:avLst/>
          </a:prstGeom>
          <a:noFill/>
        </p:spPr>
        <p:txBody>
          <a:bodyPr wrap="square" rtlCol="0">
            <a:spAutoFit/>
          </a:bodyPr>
          <a:lstStyle/>
          <a:p>
            <a:pPr>
              <a:buFontTx/>
              <a:buChar char="-"/>
            </a:pPr>
            <a:r>
              <a:rPr lang="sq-AL" dirty="0" smtClean="0"/>
              <a:t>Regulation has rarely provided a solution to the need to achieve transparency on media markets, either because of lack of political will, or due to lack of implementation of laws.</a:t>
            </a:r>
          </a:p>
          <a:p>
            <a:pPr>
              <a:buFontTx/>
              <a:buChar char="-"/>
            </a:pPr>
            <a:endParaRPr lang="sq-AL" dirty="0" smtClean="0"/>
          </a:p>
          <a:p>
            <a:pPr>
              <a:buFontTx/>
              <a:buChar char="-"/>
            </a:pPr>
            <a:r>
              <a:rPr lang="en-US" dirty="0" smtClean="0"/>
              <a:t>Relaxed regulation. Minimum requirements. Annual financial reports</a:t>
            </a:r>
            <a:r>
              <a:rPr lang="sq-AL" dirty="0" smtClean="0"/>
              <a:t>, with minimum details on cash flow. Attempts to make transparency are usually obstructed by commercial secret.</a:t>
            </a:r>
            <a:endParaRPr lang="en-US" dirty="0" smtClean="0"/>
          </a:p>
          <a:p>
            <a:pPr>
              <a:buFontTx/>
              <a:buChar char="-"/>
            </a:pPr>
            <a:endParaRPr lang="sq-AL" dirty="0" smtClean="0"/>
          </a:p>
          <a:p>
            <a:pPr>
              <a:buFontTx/>
              <a:buChar char="-"/>
            </a:pPr>
            <a:r>
              <a:rPr lang="sq-AL" dirty="0" smtClean="0"/>
              <a:t> Even in those countries where there is legal obligation for transparency, it is not always implemented, mainly due to inefficient regulations or due to ambiguous regulation.</a:t>
            </a:r>
            <a:endParaRPr lang="en-US" dirty="0" smtClean="0"/>
          </a:p>
          <a:p>
            <a:endParaRPr lang="en-US" dirty="0" smtClean="0"/>
          </a:p>
        </p:txBody>
      </p:sp>
    </p:spTree>
    <p:extLst>
      <p:ext uri="{BB962C8B-B14F-4D97-AF65-F5344CB8AC3E}">
        <p14:creationId xmlns="" xmlns:p14="http://schemas.microsoft.com/office/powerpoint/2010/main" val="4219216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q-AL" dirty="0" smtClean="0"/>
              <a:t>Media market trends</a:t>
            </a:r>
            <a:endParaRPr lang="sq-AL" dirty="0"/>
          </a:p>
        </p:txBody>
      </p:sp>
      <p:sp>
        <p:nvSpPr>
          <p:cNvPr id="3" name="Content Placeholder 2"/>
          <p:cNvSpPr>
            <a:spLocks noGrp="1"/>
          </p:cNvSpPr>
          <p:nvPr>
            <p:ph idx="1"/>
          </p:nvPr>
        </p:nvSpPr>
        <p:spPr/>
        <p:txBody>
          <a:bodyPr/>
          <a:lstStyle/>
          <a:p>
            <a:r>
              <a:rPr lang="sq-AL" dirty="0" smtClean="0"/>
              <a:t>Oversaturation with media outlets</a:t>
            </a:r>
          </a:p>
          <a:p>
            <a:r>
              <a:rPr lang="sq-AL" dirty="0" smtClean="0"/>
              <a:t>Global economic crisis impact</a:t>
            </a:r>
          </a:p>
          <a:p>
            <a:r>
              <a:rPr lang="sq-AL" dirty="0" smtClean="0"/>
              <a:t>Shrinking advertising</a:t>
            </a:r>
          </a:p>
          <a:p>
            <a:r>
              <a:rPr lang="sq-AL" dirty="0" smtClean="0"/>
              <a:t>Increasing fragmentation of audiences, where more media compete for the same funds</a:t>
            </a:r>
          </a:p>
          <a:p>
            <a:r>
              <a:rPr lang="sq-AL" dirty="0" smtClean="0"/>
              <a:t>No diversification of sources of financing</a:t>
            </a:r>
          </a:p>
          <a:p>
            <a:r>
              <a:rPr lang="sq-AL" dirty="0" smtClean="0"/>
              <a:t>Financial survival is a keyword and so is dependence</a:t>
            </a:r>
            <a:endParaRPr lang="sq-A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a:bodyPr>
          <a:lstStyle/>
          <a:p>
            <a:r>
              <a:rPr lang="sq-AL" dirty="0" smtClean="0"/>
              <a:t>State fund</a:t>
            </a:r>
            <a:r>
              <a:rPr lang="en-US" dirty="0" err="1" smtClean="0"/>
              <a:t>ing</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500034" y="1785926"/>
            <a:ext cx="8215370" cy="3693319"/>
          </a:xfrm>
          <a:prstGeom prst="rect">
            <a:avLst/>
          </a:prstGeom>
          <a:noFill/>
        </p:spPr>
        <p:txBody>
          <a:bodyPr wrap="square" rtlCol="0">
            <a:spAutoFit/>
          </a:bodyPr>
          <a:lstStyle/>
          <a:p>
            <a:r>
              <a:rPr lang="sq-AL" dirty="0" smtClean="0"/>
              <a:t> </a:t>
            </a:r>
            <a:endParaRPr lang="en-US" dirty="0" smtClean="0"/>
          </a:p>
          <a:p>
            <a:pPr>
              <a:buFontTx/>
              <a:buChar char="-"/>
            </a:pPr>
            <a:r>
              <a:rPr lang="sq-AL" dirty="0" smtClean="0"/>
              <a:t>Subsidies mainly in the realm of pluralism</a:t>
            </a:r>
          </a:p>
          <a:p>
            <a:endParaRPr lang="en-US" dirty="0" smtClean="0"/>
          </a:p>
          <a:p>
            <a:endParaRPr lang="sq-AL" dirty="0" smtClean="0"/>
          </a:p>
          <a:p>
            <a:pPr>
              <a:buFontTx/>
              <a:buChar char="-"/>
            </a:pPr>
            <a:r>
              <a:rPr lang="sq-AL" dirty="0" smtClean="0"/>
              <a:t>Subsidies to promote media pluralism are not employed in all countries. Where employed there are problems with transparency, with proper implementation of criteria, and with monitoring of programs that receive subsidies (e.g. Croatia)</a:t>
            </a:r>
          </a:p>
          <a:p>
            <a:endParaRPr lang="en-US" dirty="0" smtClean="0"/>
          </a:p>
          <a:p>
            <a:endParaRPr lang="sq-AL" dirty="0" smtClean="0"/>
          </a:p>
          <a:p>
            <a:pPr>
              <a:buFontTx/>
              <a:buChar char="-"/>
            </a:pPr>
            <a:r>
              <a:rPr lang="sq-AL" dirty="0" smtClean="0"/>
              <a:t>In some cases they are used to promote government activities, establishing a purely clientelistic relation between media and state (e. G. Serbia)</a:t>
            </a:r>
          </a:p>
          <a:p>
            <a:pPr>
              <a:buFontTx/>
              <a:buChar char="-"/>
            </a:pPr>
            <a:endParaRPr lang="sq-AL" dirty="0" smtClean="0"/>
          </a:p>
          <a:p>
            <a:endParaRPr lang="en-US" dirty="0" smtClean="0"/>
          </a:p>
        </p:txBody>
      </p:sp>
    </p:spTree>
    <p:extLst>
      <p:ext uri="{BB962C8B-B14F-4D97-AF65-F5344CB8AC3E}">
        <p14:creationId xmlns="" xmlns:p14="http://schemas.microsoft.com/office/powerpoint/2010/main" val="4219216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a:bodyPr>
          <a:lstStyle/>
          <a:p>
            <a:r>
              <a:rPr lang="sq-AL" dirty="0" smtClean="0"/>
              <a:t>State funds</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500034" y="1785926"/>
            <a:ext cx="8215370" cy="4524315"/>
          </a:xfrm>
          <a:prstGeom prst="rect">
            <a:avLst/>
          </a:prstGeom>
          <a:noFill/>
        </p:spPr>
        <p:txBody>
          <a:bodyPr wrap="square" rtlCol="0">
            <a:spAutoFit/>
          </a:bodyPr>
          <a:lstStyle/>
          <a:p>
            <a:pPr>
              <a:buFontTx/>
              <a:buChar char="-"/>
            </a:pPr>
            <a:r>
              <a:rPr lang="en-US" dirty="0" smtClean="0"/>
              <a:t>State advertising </a:t>
            </a:r>
            <a:r>
              <a:rPr lang="sq-AL" dirty="0" smtClean="0"/>
              <a:t>in some countries has become </a:t>
            </a:r>
            <a:r>
              <a:rPr lang="en-US" dirty="0" smtClean="0"/>
              <a:t>especially problematic</a:t>
            </a:r>
            <a:r>
              <a:rPr lang="sq-AL" dirty="0" smtClean="0"/>
              <a:t>, establishing practices of unfair competition. Equal access to funding is not always guaranteed. A regulator that supervises this part of state funding is usually lacking.</a:t>
            </a:r>
            <a:endParaRPr lang="en-US" dirty="0" smtClean="0"/>
          </a:p>
          <a:p>
            <a:pPr>
              <a:buFontTx/>
              <a:buChar char="-"/>
            </a:pPr>
            <a:r>
              <a:rPr lang="sq-AL" dirty="0" smtClean="0"/>
              <a:t> In some cases there is discrimination between state and commercial media, which leads to unfair competition and often to dumping practices.</a:t>
            </a:r>
          </a:p>
          <a:p>
            <a:endParaRPr lang="sq-AL" dirty="0" smtClean="0"/>
          </a:p>
          <a:p>
            <a:pPr>
              <a:buFontTx/>
              <a:buChar char="-"/>
            </a:pPr>
            <a:r>
              <a:rPr lang="sq-AL" dirty="0" smtClean="0"/>
              <a:t>In general the percentage of financing from state funds for the media is significant and has increased. (e.g. Macedonia)</a:t>
            </a:r>
            <a:r>
              <a:rPr lang="en-US" dirty="0" smtClean="0"/>
              <a:t> </a:t>
            </a:r>
            <a:endParaRPr lang="sq-AL" dirty="0" smtClean="0"/>
          </a:p>
          <a:p>
            <a:pPr>
              <a:buFontTx/>
              <a:buChar char="-"/>
            </a:pPr>
            <a:r>
              <a:rPr lang="sq-AL" dirty="0" smtClean="0"/>
              <a:t>In many countries the criteria of distribution are unclear or are not properly implemented (Albania</a:t>
            </a:r>
            <a:r>
              <a:rPr lang="en-US" dirty="0" smtClean="0"/>
              <a:t>)</a:t>
            </a:r>
            <a:endParaRPr lang="sq-AL" dirty="0" smtClean="0"/>
          </a:p>
          <a:p>
            <a:endParaRPr lang="sq-AL" dirty="0" smtClean="0"/>
          </a:p>
          <a:p>
            <a:pPr>
              <a:buFontTx/>
              <a:buChar char="-"/>
            </a:pPr>
            <a:r>
              <a:rPr lang="sq-AL" dirty="0" smtClean="0"/>
              <a:t>State advertising is especially crucial for small media in local municipalities, and transparency of how these funds are used is also very low. This leads to heavy dependence on state funds and distorts the relation between local media and local government, annihilating the watchdog role of the media.</a:t>
            </a:r>
          </a:p>
          <a:p>
            <a:endParaRPr lang="sq-AL" dirty="0"/>
          </a:p>
        </p:txBody>
      </p:sp>
    </p:spTree>
    <p:extLst>
      <p:ext uri="{BB962C8B-B14F-4D97-AF65-F5344CB8AC3E}">
        <p14:creationId xmlns="" xmlns:p14="http://schemas.microsoft.com/office/powerpoint/2010/main" val="4219216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a:bodyPr>
          <a:lstStyle/>
          <a:p>
            <a:r>
              <a:rPr lang="sq-AL" dirty="0" smtClean="0"/>
              <a:t>State funds</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500034" y="1643050"/>
            <a:ext cx="8286808" cy="3693319"/>
          </a:xfrm>
          <a:prstGeom prst="rect">
            <a:avLst/>
          </a:prstGeom>
          <a:noFill/>
        </p:spPr>
        <p:txBody>
          <a:bodyPr wrap="square" rtlCol="0">
            <a:spAutoFit/>
          </a:bodyPr>
          <a:lstStyle/>
          <a:p>
            <a:r>
              <a:rPr lang="sq-AL" b="1" dirty="0" smtClean="0"/>
              <a:t>Funding from political parties</a:t>
            </a:r>
          </a:p>
          <a:p>
            <a:endParaRPr lang="sq-AL" dirty="0" smtClean="0"/>
          </a:p>
          <a:p>
            <a:pPr>
              <a:buFontTx/>
              <a:buChar char="-"/>
            </a:pPr>
            <a:r>
              <a:rPr lang="sq-AL" dirty="0" smtClean="0"/>
              <a:t>Direct relationship between electoral periods and advertising revenue, indicating the dependence of the media outlets on political funding for their survival. </a:t>
            </a:r>
          </a:p>
          <a:p>
            <a:endParaRPr lang="sq-AL" dirty="0" smtClean="0"/>
          </a:p>
          <a:p>
            <a:pPr>
              <a:buFontTx/>
              <a:buChar char="-"/>
            </a:pPr>
            <a:r>
              <a:rPr lang="sq-AL" dirty="0" smtClean="0"/>
              <a:t>Rules for transparency of electoral campaigns are also problematic and there are problems with their implementation.</a:t>
            </a:r>
          </a:p>
          <a:p>
            <a:endParaRPr lang="sq-AL" dirty="0" smtClean="0"/>
          </a:p>
          <a:p>
            <a:pPr>
              <a:buFontTx/>
              <a:buChar char="-"/>
            </a:pPr>
            <a:r>
              <a:rPr lang="sq-AL" dirty="0" smtClean="0"/>
              <a:t>In some countries there are also problems with parties having debts to televisions that broadcast their advertising spots (Albania,) or media are donors to political parties (Macedonia) which raises doubts both on the nature of relationship between political parties and the media, and the financial viability of the media.</a:t>
            </a:r>
          </a:p>
          <a:p>
            <a:pPr>
              <a:buFontTx/>
              <a:buChar char="-"/>
            </a:pPr>
            <a:endParaRPr lang="sq-AL" dirty="0"/>
          </a:p>
        </p:txBody>
      </p:sp>
    </p:spTree>
    <p:extLst>
      <p:ext uri="{BB962C8B-B14F-4D97-AF65-F5344CB8AC3E}">
        <p14:creationId xmlns="" xmlns:p14="http://schemas.microsoft.com/office/powerpoint/2010/main" val="4219216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a:bodyPr>
          <a:lstStyle/>
          <a:p>
            <a:r>
              <a:rPr lang="sq-AL" dirty="0" smtClean="0"/>
              <a:t>Private funds</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500034" y="1714488"/>
            <a:ext cx="8643966" cy="3139321"/>
          </a:xfrm>
          <a:prstGeom prst="rect">
            <a:avLst/>
          </a:prstGeom>
          <a:noFill/>
        </p:spPr>
        <p:txBody>
          <a:bodyPr wrap="square" rtlCol="0">
            <a:spAutoFit/>
          </a:bodyPr>
          <a:lstStyle/>
          <a:p>
            <a:pPr>
              <a:buFontTx/>
              <a:buChar char="-"/>
            </a:pPr>
            <a:r>
              <a:rPr lang="sq-AL" dirty="0" smtClean="0"/>
              <a:t>Domination of large advertisers (mobile companies, consumer goods, banks, etc) across all media, leading to uniformity of funding pattern</a:t>
            </a:r>
            <a:endParaRPr lang="en-US" dirty="0" smtClean="0"/>
          </a:p>
          <a:p>
            <a:endParaRPr lang="sq-AL" dirty="0" smtClean="0"/>
          </a:p>
          <a:p>
            <a:pPr>
              <a:buFontTx/>
              <a:buChar char="-"/>
            </a:pPr>
            <a:endParaRPr lang="sq-AL" dirty="0" smtClean="0"/>
          </a:p>
          <a:p>
            <a:pPr>
              <a:buFontTx/>
              <a:buChar char="-"/>
            </a:pPr>
            <a:r>
              <a:rPr lang="sq-AL" dirty="0" smtClean="0"/>
              <a:t> Role of intermediary advertising agencies: politically affiliated, becoming another way of having political influence on the media (e.g. Serbia), where the media is rewarded or punished depending on their political attitude.</a:t>
            </a:r>
          </a:p>
          <a:p>
            <a:pPr>
              <a:buFontTx/>
              <a:buChar char="-"/>
            </a:pPr>
            <a:endParaRPr lang="en-US" dirty="0" smtClean="0"/>
          </a:p>
          <a:p>
            <a:endParaRPr lang="sq-AL" dirty="0" smtClean="0"/>
          </a:p>
          <a:p>
            <a:pPr>
              <a:buFontTx/>
              <a:buChar char="-"/>
            </a:pPr>
            <a:r>
              <a:rPr lang="sq-AL" dirty="0" smtClean="0"/>
              <a:t>Influence of large advertisers on media content or on media silence is evident in most countries, given their significance for the survival of these media.</a:t>
            </a:r>
            <a:endParaRPr lang="sq-AL" dirty="0"/>
          </a:p>
        </p:txBody>
      </p:sp>
    </p:spTree>
    <p:extLst>
      <p:ext uri="{BB962C8B-B14F-4D97-AF65-F5344CB8AC3E}">
        <p14:creationId xmlns="" xmlns:p14="http://schemas.microsoft.com/office/powerpoint/2010/main" val="4219216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79512" y="188640"/>
            <a:ext cx="1081472" cy="874212"/>
          </a:xfrm>
        </p:spPr>
      </p:pic>
      <p:sp>
        <p:nvSpPr>
          <p:cNvPr id="2" name="Title 1"/>
          <p:cNvSpPr>
            <a:spLocks noGrp="1"/>
          </p:cNvSpPr>
          <p:nvPr>
            <p:ph type="title"/>
          </p:nvPr>
        </p:nvSpPr>
        <p:spPr/>
        <p:txBody>
          <a:bodyPr>
            <a:normAutofit/>
          </a:bodyPr>
          <a:lstStyle/>
          <a:p>
            <a:r>
              <a:rPr lang="sq-AL" dirty="0" smtClean="0"/>
              <a:t>Main conclusions</a:t>
            </a:r>
            <a:endParaRPr lang="mk-MK" dirty="0"/>
          </a:p>
        </p:txBody>
      </p:sp>
      <p:sp>
        <p:nvSpPr>
          <p:cNvPr id="4" name="Rectangle 3"/>
          <p:cNvSpPr/>
          <p:nvPr/>
        </p:nvSpPr>
        <p:spPr>
          <a:xfrm>
            <a:off x="0" y="6021288"/>
            <a:ext cx="9144000" cy="836712"/>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q-AL" sz="1400" dirty="0" smtClean="0"/>
              <a:t>                                       </a:t>
            </a:r>
            <a:r>
              <a:rPr lang="en-US" sz="1400" dirty="0" smtClean="0"/>
              <a:t>This project is funded by the European Union Instrument </a:t>
            </a:r>
            <a:r>
              <a:rPr lang="sq-AL" sz="1400" dirty="0"/>
              <a:t> </a:t>
            </a:r>
            <a:r>
              <a:rPr lang="en-US" sz="1400" dirty="0" smtClean="0"/>
              <a:t>for Pre-accession</a:t>
            </a:r>
            <a:r>
              <a:rPr lang="mk-MK" sz="1400" dirty="0" smtClean="0"/>
              <a:t> </a:t>
            </a:r>
            <a:r>
              <a:rPr lang="en-US" sz="1400" dirty="0" smtClean="0"/>
              <a:t>Assistance (IPA) </a:t>
            </a:r>
            <a:endParaRPr lang="sq-AL" sz="1400" dirty="0" smtClean="0"/>
          </a:p>
          <a:p>
            <a:r>
              <a:rPr lang="sq-AL" sz="1400" dirty="0" smtClean="0"/>
              <a:t>                                       </a:t>
            </a:r>
            <a:r>
              <a:rPr lang="en-US" sz="1400" dirty="0" smtClean="0"/>
              <a:t>Civil Society Facility (CSF).</a:t>
            </a:r>
            <a:endParaRPr lang="mk-MK" sz="1400" dirty="0"/>
          </a:p>
        </p:txBody>
      </p:sp>
      <p:pic>
        <p:nvPicPr>
          <p:cNvPr id="5" name="Pictur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67544" y="6092340"/>
            <a:ext cx="1008112" cy="672075"/>
          </a:xfrm>
          <a:prstGeom prst="rect">
            <a:avLst/>
          </a:prstGeom>
        </p:spPr>
      </p:pic>
      <p:sp>
        <p:nvSpPr>
          <p:cNvPr id="3" name="Rectangle 2"/>
          <p:cNvSpPr/>
          <p:nvPr/>
        </p:nvSpPr>
        <p:spPr>
          <a:xfrm>
            <a:off x="0" y="0"/>
            <a:ext cx="9144000" cy="116632"/>
          </a:xfrm>
          <a:prstGeom prst="rect">
            <a:avLst/>
          </a:prstGeom>
          <a:solidFill>
            <a:srgbClr val="DE0E2C"/>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sz="1400" dirty="0" smtClean="0">
              <a:ln>
                <a:solidFill>
                  <a:srgbClr val="FF0000"/>
                </a:solidFill>
              </a:ln>
            </a:endParaRPr>
          </a:p>
        </p:txBody>
      </p:sp>
      <p:sp>
        <p:nvSpPr>
          <p:cNvPr id="7" name="TextBox 6"/>
          <p:cNvSpPr txBox="1"/>
          <p:nvPr/>
        </p:nvSpPr>
        <p:spPr>
          <a:xfrm>
            <a:off x="642910" y="1571612"/>
            <a:ext cx="7572428" cy="3139321"/>
          </a:xfrm>
          <a:prstGeom prst="rect">
            <a:avLst/>
          </a:prstGeom>
          <a:noFill/>
        </p:spPr>
        <p:txBody>
          <a:bodyPr wrap="square" rtlCol="0">
            <a:spAutoFit/>
          </a:bodyPr>
          <a:lstStyle/>
          <a:p>
            <a:pPr>
              <a:buFontTx/>
              <a:buChar char="-"/>
            </a:pPr>
            <a:r>
              <a:rPr lang="sq-AL" dirty="0" smtClean="0"/>
              <a:t>Political and economic actors affect media market more than the public and the audience do.</a:t>
            </a:r>
            <a:endParaRPr lang="en-US" dirty="0" smtClean="0"/>
          </a:p>
          <a:p>
            <a:endParaRPr lang="sq-AL" dirty="0" smtClean="0"/>
          </a:p>
          <a:p>
            <a:pPr>
              <a:buFontTx/>
              <a:buChar char="-"/>
            </a:pPr>
            <a:r>
              <a:rPr lang="sq-AL" dirty="0" smtClean="0"/>
              <a:t>Low transparency of the way the market works also does not help.</a:t>
            </a:r>
            <a:endParaRPr lang="en-US" dirty="0" smtClean="0"/>
          </a:p>
          <a:p>
            <a:endParaRPr lang="sq-AL" dirty="0" smtClean="0"/>
          </a:p>
          <a:p>
            <a:pPr>
              <a:buFontTx/>
              <a:buChar char="-"/>
            </a:pPr>
            <a:r>
              <a:rPr lang="sq-AL" dirty="0" smtClean="0"/>
              <a:t>Media affiliations to politics and its own economic interests due to their ownership model further weakens the prospects for pursuing public interest.</a:t>
            </a:r>
            <a:endParaRPr lang="en-US" dirty="0" smtClean="0"/>
          </a:p>
          <a:p>
            <a:endParaRPr lang="sq-AL" dirty="0" smtClean="0"/>
          </a:p>
          <a:p>
            <a:pPr>
              <a:buFontTx/>
              <a:buChar char="-"/>
            </a:pPr>
            <a:r>
              <a:rPr lang="sq-AL" dirty="0" smtClean="0"/>
              <a:t>Finally, mechanisms that shield media from political and economic interests and divide content from market are lacking or are weak, increasing the risk for clientelism.</a:t>
            </a:r>
            <a:endParaRPr lang="sq-AL" dirty="0"/>
          </a:p>
        </p:txBody>
      </p:sp>
    </p:spTree>
    <p:extLst>
      <p:ext uri="{BB962C8B-B14F-4D97-AF65-F5344CB8AC3E}">
        <p14:creationId xmlns="" xmlns:p14="http://schemas.microsoft.com/office/powerpoint/2010/main" val="4219216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42920"/>
        </a:solidFill>
        <a:ln>
          <a:solidFill>
            <a:schemeClr val="tx1">
              <a:lumMod val="50000"/>
              <a:lumOff val="50000"/>
            </a:schemeClr>
          </a:solidFill>
        </a:ln>
      </a:spPr>
      <a:bodyPr rtlCol="0" anchor="ctr"/>
      <a:lstStyle>
        <a:defPPr>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936</Words>
  <Application>Microsoft Office PowerPoint</Application>
  <PresentationFormat>Diaprojekcija na zaslonu (4:3)</PresentationFormat>
  <Paragraphs>78</Paragraphs>
  <Slides>9</Slides>
  <Notes>0</Notes>
  <HiddenSlides>0</HiddenSlides>
  <MMClips>0</MMClips>
  <ScaleCrop>false</ScaleCrop>
  <HeadingPairs>
    <vt:vector size="4" baseType="variant">
      <vt:variant>
        <vt:lpstr>Tema</vt:lpstr>
      </vt:variant>
      <vt:variant>
        <vt:i4>1</vt:i4>
      </vt:variant>
      <vt:variant>
        <vt:lpstr>Naslovi diapozitivov</vt:lpstr>
      </vt:variant>
      <vt:variant>
        <vt:i4>9</vt:i4>
      </vt:variant>
    </vt:vector>
  </HeadingPairs>
  <TitlesOfParts>
    <vt:vector size="10" baseType="lpstr">
      <vt:lpstr>Office Theme</vt:lpstr>
      <vt:lpstr>Media market trends in SEE</vt:lpstr>
      <vt:lpstr>     Transparency of media finances</vt:lpstr>
      <vt:lpstr>Regulation on transparency</vt:lpstr>
      <vt:lpstr>Media market trends</vt:lpstr>
      <vt:lpstr>State funding</vt:lpstr>
      <vt:lpstr>State funds</vt:lpstr>
      <vt:lpstr>State funds</vt:lpstr>
      <vt:lpstr>Private funds</vt:lpstr>
      <vt:lpstr>Main conclusions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Work</dc:creator>
  <cp:lastModifiedBy>Brankica</cp:lastModifiedBy>
  <cp:revision>21</cp:revision>
  <dcterms:created xsi:type="dcterms:W3CDTF">2014-05-30T13:32:54Z</dcterms:created>
  <dcterms:modified xsi:type="dcterms:W3CDTF">2014-07-03T14:05:30Z</dcterms:modified>
</cp:coreProperties>
</file>