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51" r:id="rId2"/>
    <p:sldId id="358" r:id="rId3"/>
    <p:sldId id="359" r:id="rId4"/>
    <p:sldId id="360" r:id="rId5"/>
    <p:sldId id="361" r:id="rId6"/>
    <p:sldId id="378" r:id="rId7"/>
    <p:sldId id="379" r:id="rId8"/>
    <p:sldId id="382" r:id="rId9"/>
    <p:sldId id="362" r:id="rId10"/>
    <p:sldId id="383" r:id="rId11"/>
    <p:sldId id="349" r:id="rId12"/>
    <p:sldId id="315" r:id="rId13"/>
    <p:sldId id="364" r:id="rId14"/>
    <p:sldId id="365" r:id="rId15"/>
    <p:sldId id="346" r:id="rId16"/>
    <p:sldId id="384" r:id="rId17"/>
    <p:sldId id="385" r:id="rId18"/>
    <p:sldId id="377" r:id="rId19"/>
  </p:sldIdLst>
  <p:sldSz cx="9144000" cy="6858000" type="screen4x3"/>
  <p:notesSz cx="6735763" cy="9866313"/>
  <p:defaultTextStyle>
    <a:defPPr>
      <a:defRPr lang="sl-S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clrMru>
    <a:srgbClr val="7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673" autoAdjust="0"/>
  </p:normalViewPr>
  <p:slideViewPr>
    <p:cSldViewPr>
      <p:cViewPr>
        <p:scale>
          <a:sx n="75" d="100"/>
          <a:sy n="75" d="100"/>
        </p:scale>
        <p:origin x="-3312" y="-5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14" d="100"/>
          <a:sy n="114" d="100"/>
        </p:scale>
        <p:origin x="-2100" y="-10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1" y="2"/>
            <a:ext cx="2918830" cy="493315"/>
          </a:xfrm>
          <a:prstGeom prst="rect">
            <a:avLst/>
          </a:prstGeom>
        </p:spPr>
        <p:txBody>
          <a:bodyPr vert="horz" lIns="94858" tIns="47429" rIns="94858" bIns="47429" rtlCol="0"/>
          <a:lstStyle>
            <a:lvl1pPr algn="l" fontAlgn="auto">
              <a:spcBef>
                <a:spcPts val="0"/>
              </a:spcBef>
              <a:spcAft>
                <a:spcPts val="0"/>
              </a:spcAft>
              <a:defRPr sz="1200">
                <a:latin typeface="+mn-lt"/>
              </a:defRPr>
            </a:lvl1pPr>
          </a:lstStyle>
          <a:p>
            <a:pPr>
              <a:defRPr/>
            </a:pPr>
            <a:endParaRPr lang="sl-SI"/>
          </a:p>
        </p:txBody>
      </p:sp>
      <p:sp>
        <p:nvSpPr>
          <p:cNvPr id="3" name="Ograda datuma 2"/>
          <p:cNvSpPr>
            <a:spLocks noGrp="1"/>
          </p:cNvSpPr>
          <p:nvPr>
            <p:ph type="dt" sz="quarter" idx="1"/>
          </p:nvPr>
        </p:nvSpPr>
        <p:spPr>
          <a:xfrm>
            <a:off x="3815375" y="2"/>
            <a:ext cx="2918830" cy="493315"/>
          </a:xfrm>
          <a:prstGeom prst="rect">
            <a:avLst/>
          </a:prstGeom>
        </p:spPr>
        <p:txBody>
          <a:bodyPr vert="horz" lIns="94858" tIns="47429" rIns="94858" bIns="47429" rtlCol="0"/>
          <a:lstStyle>
            <a:lvl1pPr algn="r" fontAlgn="auto">
              <a:spcBef>
                <a:spcPts val="0"/>
              </a:spcBef>
              <a:spcAft>
                <a:spcPts val="0"/>
              </a:spcAft>
              <a:defRPr sz="1200">
                <a:latin typeface="+mn-lt"/>
              </a:defRPr>
            </a:lvl1pPr>
          </a:lstStyle>
          <a:p>
            <a:pPr>
              <a:defRPr/>
            </a:pPr>
            <a:fld id="{C1C8F732-4391-483E-9EE5-F505C53ED106}" type="datetimeFigureOut">
              <a:rPr lang="sl-SI"/>
              <a:pPr>
                <a:defRPr/>
              </a:pPr>
              <a:t>30. 11. 14</a:t>
            </a:fld>
            <a:endParaRPr lang="sl-SI"/>
          </a:p>
        </p:txBody>
      </p:sp>
      <p:sp>
        <p:nvSpPr>
          <p:cNvPr id="4" name="Ograda noge 3"/>
          <p:cNvSpPr>
            <a:spLocks noGrp="1"/>
          </p:cNvSpPr>
          <p:nvPr>
            <p:ph type="ftr" sz="quarter" idx="2"/>
          </p:nvPr>
        </p:nvSpPr>
        <p:spPr>
          <a:xfrm>
            <a:off x="1" y="9371285"/>
            <a:ext cx="2918830" cy="493315"/>
          </a:xfrm>
          <a:prstGeom prst="rect">
            <a:avLst/>
          </a:prstGeom>
        </p:spPr>
        <p:txBody>
          <a:bodyPr vert="horz" lIns="94858" tIns="47429" rIns="94858" bIns="47429" rtlCol="0" anchor="b"/>
          <a:lstStyle>
            <a:lvl1pPr algn="l" fontAlgn="auto">
              <a:spcBef>
                <a:spcPts val="0"/>
              </a:spcBef>
              <a:spcAft>
                <a:spcPts val="0"/>
              </a:spcAft>
              <a:defRPr sz="1200">
                <a:latin typeface="+mn-lt"/>
              </a:defRPr>
            </a:lvl1pPr>
          </a:lstStyle>
          <a:p>
            <a:pPr>
              <a:defRPr/>
            </a:pPr>
            <a:endParaRPr lang="sl-SI"/>
          </a:p>
        </p:txBody>
      </p:sp>
      <p:sp>
        <p:nvSpPr>
          <p:cNvPr id="5" name="Ograda številke diapozitiva 4"/>
          <p:cNvSpPr>
            <a:spLocks noGrp="1"/>
          </p:cNvSpPr>
          <p:nvPr>
            <p:ph type="sldNum" sz="quarter" idx="3"/>
          </p:nvPr>
        </p:nvSpPr>
        <p:spPr>
          <a:xfrm>
            <a:off x="3815375" y="9371285"/>
            <a:ext cx="2918830" cy="493315"/>
          </a:xfrm>
          <a:prstGeom prst="rect">
            <a:avLst/>
          </a:prstGeom>
        </p:spPr>
        <p:txBody>
          <a:bodyPr vert="horz" lIns="94858" tIns="47429" rIns="94858" bIns="47429" rtlCol="0" anchor="b"/>
          <a:lstStyle>
            <a:lvl1pPr algn="r" fontAlgn="auto">
              <a:spcBef>
                <a:spcPts val="0"/>
              </a:spcBef>
              <a:spcAft>
                <a:spcPts val="0"/>
              </a:spcAft>
              <a:defRPr sz="1200">
                <a:latin typeface="+mn-lt"/>
              </a:defRPr>
            </a:lvl1pPr>
          </a:lstStyle>
          <a:p>
            <a:pPr>
              <a:defRPr/>
            </a:pPr>
            <a:fld id="{16DD19E5-0253-4B17-A636-5D0A1C172979}" type="slidenum">
              <a:rPr lang="sl-SI"/>
              <a:pPr>
                <a:defRPr/>
              </a:pPr>
              <a:t>‹#›</a:t>
            </a:fld>
            <a:endParaRPr lang="sl-SI"/>
          </a:p>
        </p:txBody>
      </p:sp>
    </p:spTree>
    <p:extLst>
      <p:ext uri="{BB962C8B-B14F-4D97-AF65-F5344CB8AC3E}">
        <p14:creationId xmlns:p14="http://schemas.microsoft.com/office/powerpoint/2010/main" val="198060327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1" y="2"/>
            <a:ext cx="2918830" cy="493315"/>
          </a:xfrm>
          <a:prstGeom prst="rect">
            <a:avLst/>
          </a:prstGeom>
        </p:spPr>
        <p:txBody>
          <a:bodyPr vert="horz" lIns="94858" tIns="47429" rIns="94858" bIns="47429" rtlCol="0"/>
          <a:lstStyle>
            <a:lvl1pPr algn="l" fontAlgn="auto">
              <a:spcBef>
                <a:spcPts val="0"/>
              </a:spcBef>
              <a:spcAft>
                <a:spcPts val="0"/>
              </a:spcAft>
              <a:defRPr sz="1200">
                <a:latin typeface="+mn-lt"/>
              </a:defRPr>
            </a:lvl1pPr>
          </a:lstStyle>
          <a:p>
            <a:pPr>
              <a:defRPr/>
            </a:pPr>
            <a:endParaRPr lang="sl-SI"/>
          </a:p>
        </p:txBody>
      </p:sp>
      <p:sp>
        <p:nvSpPr>
          <p:cNvPr id="3" name="Ograda datuma 2"/>
          <p:cNvSpPr>
            <a:spLocks noGrp="1"/>
          </p:cNvSpPr>
          <p:nvPr>
            <p:ph type="dt" idx="1"/>
          </p:nvPr>
        </p:nvSpPr>
        <p:spPr>
          <a:xfrm>
            <a:off x="3815375" y="2"/>
            <a:ext cx="2918830" cy="493315"/>
          </a:xfrm>
          <a:prstGeom prst="rect">
            <a:avLst/>
          </a:prstGeom>
        </p:spPr>
        <p:txBody>
          <a:bodyPr vert="horz" lIns="94858" tIns="47429" rIns="94858" bIns="47429" rtlCol="0"/>
          <a:lstStyle>
            <a:lvl1pPr algn="r" fontAlgn="auto">
              <a:spcBef>
                <a:spcPts val="0"/>
              </a:spcBef>
              <a:spcAft>
                <a:spcPts val="0"/>
              </a:spcAft>
              <a:defRPr sz="1200">
                <a:latin typeface="+mn-lt"/>
              </a:defRPr>
            </a:lvl1pPr>
          </a:lstStyle>
          <a:p>
            <a:pPr>
              <a:defRPr/>
            </a:pPr>
            <a:fld id="{B4E485E9-D5B6-4D2C-BB87-958C19188074}" type="datetimeFigureOut">
              <a:rPr lang="sl-SI"/>
              <a:pPr>
                <a:defRPr/>
              </a:pPr>
              <a:t>30. 11. 14</a:t>
            </a:fld>
            <a:endParaRPr lang="sl-SI"/>
          </a:p>
        </p:txBody>
      </p:sp>
      <p:sp>
        <p:nvSpPr>
          <p:cNvPr id="4" name="Ograda stranske slike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4858" tIns="47429" rIns="94858" bIns="47429" rtlCol="0" anchor="ctr"/>
          <a:lstStyle/>
          <a:p>
            <a:pPr lvl="0"/>
            <a:endParaRPr lang="sl-SI" noProof="0" smtClean="0"/>
          </a:p>
        </p:txBody>
      </p:sp>
      <p:sp>
        <p:nvSpPr>
          <p:cNvPr id="5" name="Ograda opomb 4"/>
          <p:cNvSpPr>
            <a:spLocks noGrp="1"/>
          </p:cNvSpPr>
          <p:nvPr>
            <p:ph type="body" sz="quarter" idx="3"/>
          </p:nvPr>
        </p:nvSpPr>
        <p:spPr>
          <a:xfrm>
            <a:off x="673577" y="4686500"/>
            <a:ext cx="5388610" cy="4439840"/>
          </a:xfrm>
          <a:prstGeom prst="rect">
            <a:avLst/>
          </a:prstGeom>
        </p:spPr>
        <p:txBody>
          <a:bodyPr vert="horz" lIns="94858" tIns="47429" rIns="94858" bIns="47429" rtlCol="0">
            <a:normAutofit/>
          </a:bodyPr>
          <a:lstStyle/>
          <a:p>
            <a:pPr lvl="0"/>
            <a:r>
              <a:rPr lang="sl-SI" noProof="0" smtClean="0"/>
              <a:t>Kliknite, če želite urediti sloge besedila matrice</a:t>
            </a:r>
          </a:p>
          <a:p>
            <a:pPr lvl="1"/>
            <a:r>
              <a:rPr lang="sl-SI" noProof="0" smtClean="0"/>
              <a:t>Druga raven</a:t>
            </a:r>
          </a:p>
          <a:p>
            <a:pPr lvl="2"/>
            <a:r>
              <a:rPr lang="sl-SI" noProof="0" smtClean="0"/>
              <a:t>Tretja raven</a:t>
            </a:r>
          </a:p>
          <a:p>
            <a:pPr lvl="3"/>
            <a:r>
              <a:rPr lang="sl-SI" noProof="0" smtClean="0"/>
              <a:t>Četrta raven</a:t>
            </a:r>
          </a:p>
          <a:p>
            <a:pPr lvl="4"/>
            <a:r>
              <a:rPr lang="sl-SI" noProof="0" smtClean="0"/>
              <a:t>Peta raven</a:t>
            </a:r>
          </a:p>
        </p:txBody>
      </p:sp>
      <p:sp>
        <p:nvSpPr>
          <p:cNvPr id="6" name="Ograda noge 5"/>
          <p:cNvSpPr>
            <a:spLocks noGrp="1"/>
          </p:cNvSpPr>
          <p:nvPr>
            <p:ph type="ftr" sz="quarter" idx="4"/>
          </p:nvPr>
        </p:nvSpPr>
        <p:spPr>
          <a:xfrm>
            <a:off x="1" y="9371285"/>
            <a:ext cx="2918830" cy="493315"/>
          </a:xfrm>
          <a:prstGeom prst="rect">
            <a:avLst/>
          </a:prstGeom>
        </p:spPr>
        <p:txBody>
          <a:bodyPr vert="horz" lIns="94858" tIns="47429" rIns="94858" bIns="47429" rtlCol="0" anchor="b"/>
          <a:lstStyle>
            <a:lvl1pPr algn="l" fontAlgn="auto">
              <a:spcBef>
                <a:spcPts val="0"/>
              </a:spcBef>
              <a:spcAft>
                <a:spcPts val="0"/>
              </a:spcAft>
              <a:defRPr sz="1200">
                <a:latin typeface="+mn-lt"/>
              </a:defRPr>
            </a:lvl1pPr>
          </a:lstStyle>
          <a:p>
            <a:pPr>
              <a:defRPr/>
            </a:pPr>
            <a:endParaRPr lang="sl-SI"/>
          </a:p>
        </p:txBody>
      </p:sp>
      <p:sp>
        <p:nvSpPr>
          <p:cNvPr id="7" name="Ograda številke diapozitiva 6"/>
          <p:cNvSpPr>
            <a:spLocks noGrp="1"/>
          </p:cNvSpPr>
          <p:nvPr>
            <p:ph type="sldNum" sz="quarter" idx="5"/>
          </p:nvPr>
        </p:nvSpPr>
        <p:spPr>
          <a:xfrm>
            <a:off x="3815375" y="9371285"/>
            <a:ext cx="2918830" cy="493315"/>
          </a:xfrm>
          <a:prstGeom prst="rect">
            <a:avLst/>
          </a:prstGeom>
        </p:spPr>
        <p:txBody>
          <a:bodyPr vert="horz" lIns="94858" tIns="47429" rIns="94858" bIns="47429" rtlCol="0" anchor="b"/>
          <a:lstStyle>
            <a:lvl1pPr algn="r" fontAlgn="auto">
              <a:spcBef>
                <a:spcPts val="0"/>
              </a:spcBef>
              <a:spcAft>
                <a:spcPts val="0"/>
              </a:spcAft>
              <a:defRPr sz="1200">
                <a:latin typeface="+mn-lt"/>
              </a:defRPr>
            </a:lvl1pPr>
          </a:lstStyle>
          <a:p>
            <a:pPr>
              <a:defRPr/>
            </a:pPr>
            <a:fld id="{415524FC-3689-40D0-8205-39DF61681A75}" type="slidenum">
              <a:rPr lang="sl-SI"/>
              <a:pPr>
                <a:defRPr/>
              </a:pPr>
              <a:t>‹#›</a:t>
            </a:fld>
            <a:endParaRPr lang="sl-SI"/>
          </a:p>
        </p:txBody>
      </p:sp>
    </p:spTree>
    <p:extLst>
      <p:ext uri="{BB962C8B-B14F-4D97-AF65-F5344CB8AC3E}">
        <p14:creationId xmlns:p14="http://schemas.microsoft.com/office/powerpoint/2010/main" val="912932029"/>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grada stranske slike 1"/>
          <p:cNvSpPr>
            <a:spLocks noGrp="1" noRot="1" noChangeAspect="1" noTextEdit="1"/>
          </p:cNvSpPr>
          <p:nvPr>
            <p:ph type="sldImg"/>
          </p:nvPr>
        </p:nvSpPr>
        <p:spPr bwMode="auto">
          <a:noFill/>
          <a:ln>
            <a:solidFill>
              <a:srgbClr val="000000"/>
            </a:solidFill>
            <a:miter lim="800000"/>
            <a:headEnd/>
            <a:tailEnd/>
          </a:ln>
        </p:spPr>
      </p:sp>
      <p:sp>
        <p:nvSpPr>
          <p:cNvPr id="18435" name="Ograda opomb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sl-SI" dirty="0" smtClean="0"/>
          </a:p>
        </p:txBody>
      </p:sp>
      <p:sp>
        <p:nvSpPr>
          <p:cNvPr id="7172" name="Ograda številke diapoz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FF88B6-CD26-483B-82B6-74D67E4CD67E}" type="slidenum">
              <a:rPr lang="sl-SI" smtClean="0"/>
              <a:pPr fontAlgn="base">
                <a:spcBef>
                  <a:spcPct val="0"/>
                </a:spcBef>
                <a:spcAft>
                  <a:spcPct val="0"/>
                </a:spcAft>
                <a:defRPr/>
              </a:pPr>
              <a:t>1</a:t>
            </a:fld>
            <a:endParaRPr lang="sl-SI" smtClean="0"/>
          </a:p>
        </p:txBody>
      </p:sp>
      <p:sp>
        <p:nvSpPr>
          <p:cNvPr id="7173" name="Ograda noge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sl-SI" smtClean="0"/>
          </a:p>
        </p:txBody>
      </p:sp>
      <p:sp>
        <p:nvSpPr>
          <p:cNvPr id="7174" name="Ograda glave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sl-SI"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90478">
              <a:defRPr/>
            </a:pPr>
            <a:r>
              <a:rPr lang="sl-SI" dirty="0" err="1" smtClean="0"/>
              <a:t>Show</a:t>
            </a:r>
            <a:r>
              <a:rPr lang="sl-SI" dirty="0" smtClean="0"/>
              <a:t>: </a:t>
            </a:r>
            <a:r>
              <a:rPr lang="sl-SI" dirty="0" err="1" smtClean="0"/>
              <a:t>user</a:t>
            </a:r>
            <a:r>
              <a:rPr lang="sl-SI" dirty="0" smtClean="0"/>
              <a:t> </a:t>
            </a:r>
            <a:r>
              <a:rPr lang="sl-SI" dirty="0" err="1" smtClean="0"/>
              <a:t>can</a:t>
            </a:r>
            <a:r>
              <a:rPr lang="sl-SI" baseline="0" dirty="0" smtClean="0"/>
              <a:t> </a:t>
            </a:r>
            <a:r>
              <a:rPr lang="sl-SI" baseline="0" dirty="0" err="1" smtClean="0"/>
              <a:t>select</a:t>
            </a:r>
            <a:r>
              <a:rPr lang="sl-SI" baseline="0" dirty="0" smtClean="0"/>
              <a:t> period to </a:t>
            </a:r>
            <a:r>
              <a:rPr lang="sl-SI" baseline="0" dirty="0" err="1" smtClean="0"/>
              <a:t>analyse</a:t>
            </a:r>
            <a:r>
              <a:rPr lang="sl-SI" baseline="0" dirty="0" smtClean="0"/>
              <a:t>.</a:t>
            </a: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10</a:t>
            </a:fld>
            <a:endParaRPr lang="sl-SI"/>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48581">
              <a:defRPr/>
            </a:pP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11</a:t>
            </a:fld>
            <a:endParaRPr lang="sl-SI"/>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48581">
              <a:defRPr/>
            </a:pP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12</a:t>
            </a:fld>
            <a:endParaRPr lang="sl-SI"/>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90478">
              <a:defRPr/>
            </a:pP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13</a:t>
            </a:fld>
            <a:endParaRPr lang="sl-SI"/>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14</a:t>
            </a:fld>
            <a:endParaRPr lang="sl-SI"/>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endParaRPr lang="sl-SI"/>
          </a:p>
        </p:txBody>
      </p:sp>
      <p:sp>
        <p:nvSpPr>
          <p:cNvPr id="5" name="Footer Placeholder 4"/>
          <p:cNvSpPr>
            <a:spLocks noGrp="1"/>
          </p:cNvSpPr>
          <p:nvPr>
            <p:ph type="ftr" sz="quarter" idx="11"/>
          </p:nvPr>
        </p:nvSpPr>
        <p:spPr/>
        <p:txBody>
          <a:bodyPr/>
          <a:lstStyle/>
          <a:p>
            <a:pPr>
              <a:defRPr/>
            </a:pPr>
            <a:endParaRPr lang="sl-SI"/>
          </a:p>
        </p:txBody>
      </p:sp>
      <p:sp>
        <p:nvSpPr>
          <p:cNvPr id="6" name="Slide Number Placeholder 5"/>
          <p:cNvSpPr>
            <a:spLocks noGrp="1"/>
          </p:cNvSpPr>
          <p:nvPr>
            <p:ph type="sldNum" sz="quarter" idx="12"/>
          </p:nvPr>
        </p:nvSpPr>
        <p:spPr/>
        <p:txBody>
          <a:bodyPr/>
          <a:lstStyle/>
          <a:p>
            <a:pPr>
              <a:defRPr/>
            </a:pPr>
            <a:fld id="{415524FC-3689-40D0-8205-39DF61681A75}" type="slidenum">
              <a:rPr lang="sl-SI" smtClean="0"/>
              <a:pPr>
                <a:defRPr/>
              </a:pPr>
              <a:t>15</a:t>
            </a:fld>
            <a:endParaRPr lang="sl-SI"/>
          </a:p>
        </p:txBody>
      </p:sp>
    </p:spTree>
    <p:extLst>
      <p:ext uri="{BB962C8B-B14F-4D97-AF65-F5344CB8AC3E}">
        <p14:creationId xmlns:p14="http://schemas.microsoft.com/office/powerpoint/2010/main" val="2569772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endParaRPr lang="sl-SI"/>
          </a:p>
        </p:txBody>
      </p:sp>
      <p:sp>
        <p:nvSpPr>
          <p:cNvPr id="5" name="Footer Placeholder 4"/>
          <p:cNvSpPr>
            <a:spLocks noGrp="1"/>
          </p:cNvSpPr>
          <p:nvPr>
            <p:ph type="ftr" sz="quarter" idx="11"/>
          </p:nvPr>
        </p:nvSpPr>
        <p:spPr/>
        <p:txBody>
          <a:bodyPr/>
          <a:lstStyle/>
          <a:p>
            <a:pPr>
              <a:defRPr/>
            </a:pPr>
            <a:endParaRPr lang="sl-SI"/>
          </a:p>
        </p:txBody>
      </p:sp>
      <p:sp>
        <p:nvSpPr>
          <p:cNvPr id="6" name="Slide Number Placeholder 5"/>
          <p:cNvSpPr>
            <a:spLocks noGrp="1"/>
          </p:cNvSpPr>
          <p:nvPr>
            <p:ph type="sldNum" sz="quarter" idx="12"/>
          </p:nvPr>
        </p:nvSpPr>
        <p:spPr/>
        <p:txBody>
          <a:bodyPr/>
          <a:lstStyle/>
          <a:p>
            <a:pPr>
              <a:defRPr/>
            </a:pPr>
            <a:fld id="{415524FC-3689-40D0-8205-39DF61681A75}" type="slidenum">
              <a:rPr lang="sl-SI" smtClean="0"/>
              <a:pPr>
                <a:defRPr/>
              </a:pPr>
              <a:t>16</a:t>
            </a:fld>
            <a:endParaRPr lang="sl-SI"/>
          </a:p>
        </p:txBody>
      </p:sp>
    </p:spTree>
    <p:extLst>
      <p:ext uri="{BB962C8B-B14F-4D97-AF65-F5344CB8AC3E}">
        <p14:creationId xmlns:p14="http://schemas.microsoft.com/office/powerpoint/2010/main" val="30427111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90478">
              <a:defRPr/>
            </a:pP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17</a:t>
            </a:fld>
            <a:endParaRPr lang="sl-SI"/>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Ograda stranske slike 1"/>
          <p:cNvSpPr>
            <a:spLocks noGrp="1" noRot="1" noChangeAspect="1" noTextEdit="1"/>
          </p:cNvSpPr>
          <p:nvPr>
            <p:ph type="sldImg"/>
          </p:nvPr>
        </p:nvSpPr>
        <p:spPr bwMode="auto">
          <a:noFill/>
          <a:ln>
            <a:solidFill>
              <a:srgbClr val="000000"/>
            </a:solidFill>
            <a:miter lim="800000"/>
            <a:headEnd/>
            <a:tailEnd/>
          </a:ln>
        </p:spPr>
      </p:sp>
      <p:sp>
        <p:nvSpPr>
          <p:cNvPr id="32771" name="Ograda opomb 2"/>
          <p:cNvSpPr>
            <a:spLocks noGrp="1"/>
          </p:cNvSpPr>
          <p:nvPr>
            <p:ph type="body" idx="1"/>
          </p:nvPr>
        </p:nvSpPr>
        <p:spPr bwMode="auto">
          <a:noFill/>
        </p:spPr>
        <p:txBody>
          <a:bodyPr wrap="square" numCol="1" anchor="t" anchorCtr="0" compatLnSpc="1">
            <a:prstTxWarp prst="textNoShape">
              <a:avLst/>
            </a:prstTxWarp>
          </a:bodyPr>
          <a:lstStyle/>
          <a:p>
            <a:pPr algn="just" eaLnBrk="1" hangingPunct="1">
              <a:spcBef>
                <a:spcPct val="0"/>
              </a:spcBef>
            </a:pPr>
            <a:r>
              <a:rPr lang="sl-SI" dirty="0" smtClean="0"/>
              <a:t>In 2014, </a:t>
            </a:r>
            <a:r>
              <a:rPr lang="sl-SI" dirty="0" err="1" smtClean="0"/>
              <a:t>the</a:t>
            </a:r>
            <a:r>
              <a:rPr lang="sl-SI" baseline="0" dirty="0" smtClean="0"/>
              <a:t> </a:t>
            </a:r>
            <a:r>
              <a:rPr lang="sl-SI" baseline="0" dirty="0" err="1" smtClean="0"/>
              <a:t>S</a:t>
            </a:r>
            <a:r>
              <a:rPr lang="sl-SI" dirty="0" err="1" smtClean="0"/>
              <a:t>lovenian</a:t>
            </a:r>
            <a:r>
              <a:rPr lang="sl-SI" dirty="0" smtClean="0"/>
              <a:t> </a:t>
            </a:r>
            <a:r>
              <a:rPr lang="sl-SI" dirty="0" err="1" smtClean="0"/>
              <a:t>Parliament</a:t>
            </a:r>
            <a:r>
              <a:rPr lang="sl-SI" dirty="0" smtClean="0"/>
              <a:t> </a:t>
            </a:r>
            <a:r>
              <a:rPr lang="sl-SI" dirty="0" err="1" smtClean="0"/>
              <a:t>passed</a:t>
            </a:r>
            <a:r>
              <a:rPr lang="sl-SI" dirty="0" smtClean="0"/>
              <a:t> </a:t>
            </a:r>
            <a:r>
              <a:rPr lang="sl-SI" dirty="0" err="1" smtClean="0"/>
              <a:t>amendments</a:t>
            </a:r>
            <a:r>
              <a:rPr lang="sl-SI" baseline="0" dirty="0" smtClean="0"/>
              <a:t> to </a:t>
            </a:r>
            <a:r>
              <a:rPr lang="sl-SI" baseline="0" dirty="0" err="1" smtClean="0"/>
              <a:t>the</a:t>
            </a:r>
            <a:r>
              <a:rPr lang="sl-SI" dirty="0" smtClean="0"/>
              <a:t> </a:t>
            </a:r>
            <a:r>
              <a:rPr lang="sl-SI" dirty="0" err="1" smtClean="0"/>
              <a:t>Acces</a:t>
            </a:r>
            <a:r>
              <a:rPr lang="sl-SI" dirty="0" smtClean="0"/>
              <a:t> to </a:t>
            </a:r>
            <a:r>
              <a:rPr lang="sl-SI" dirty="0" err="1" smtClean="0"/>
              <a:t>Public</a:t>
            </a:r>
            <a:r>
              <a:rPr lang="sl-SI" dirty="0" smtClean="0"/>
              <a:t> </a:t>
            </a:r>
            <a:r>
              <a:rPr lang="sl-SI" dirty="0" err="1" smtClean="0"/>
              <a:t>Information</a:t>
            </a:r>
            <a:r>
              <a:rPr lang="sl-SI" dirty="0" smtClean="0"/>
              <a:t> </a:t>
            </a:r>
            <a:r>
              <a:rPr lang="sl-SI" dirty="0" err="1" smtClean="0"/>
              <a:t>Act</a:t>
            </a:r>
            <a:r>
              <a:rPr lang="sl-SI" dirty="0" smtClean="0"/>
              <a:t>, </a:t>
            </a:r>
            <a:r>
              <a:rPr lang="sl-SI" dirty="0" err="1" smtClean="0"/>
              <a:t>which</a:t>
            </a:r>
            <a:r>
              <a:rPr lang="sl-SI" dirty="0" smtClean="0"/>
              <a:t> </a:t>
            </a:r>
            <a:r>
              <a:rPr lang="sl-SI" dirty="0" err="1" smtClean="0"/>
              <a:t>require</a:t>
            </a:r>
            <a:r>
              <a:rPr lang="sl-SI" dirty="0" smtClean="0"/>
              <a:t> </a:t>
            </a:r>
            <a:r>
              <a:rPr lang="sl-SI" dirty="0" err="1" smtClean="0"/>
              <a:t>publishing</a:t>
            </a:r>
            <a:r>
              <a:rPr lang="sl-SI" dirty="0" smtClean="0"/>
              <a:t> </a:t>
            </a:r>
            <a:r>
              <a:rPr lang="sl-SI" dirty="0" err="1" smtClean="0"/>
              <a:t>the</a:t>
            </a:r>
            <a:r>
              <a:rPr lang="sl-SI" dirty="0" smtClean="0"/>
              <a:t> </a:t>
            </a:r>
            <a:r>
              <a:rPr lang="sl-SI" dirty="0" err="1" smtClean="0"/>
              <a:t>data</a:t>
            </a:r>
            <a:r>
              <a:rPr lang="sl-SI" dirty="0" smtClean="0"/>
              <a:t> </a:t>
            </a:r>
            <a:r>
              <a:rPr lang="sl-SI" dirty="0" err="1" smtClean="0"/>
              <a:t>about</a:t>
            </a:r>
            <a:r>
              <a:rPr lang="sl-SI" dirty="0" smtClean="0"/>
              <a:t> </a:t>
            </a:r>
            <a:r>
              <a:rPr lang="sl-SI" dirty="0" err="1" smtClean="0"/>
              <a:t>financial</a:t>
            </a:r>
            <a:r>
              <a:rPr lang="sl-SI" dirty="0" smtClean="0"/>
              <a:t> </a:t>
            </a:r>
            <a:r>
              <a:rPr lang="sl-SI" dirty="0" err="1" smtClean="0"/>
              <a:t>transactions</a:t>
            </a:r>
            <a:r>
              <a:rPr lang="sl-SI" dirty="0" smtClean="0"/>
              <a:t> (</a:t>
            </a:r>
            <a:r>
              <a:rPr lang="sl-SI" dirty="0" err="1" smtClean="0"/>
              <a:t>payments</a:t>
            </a:r>
            <a:r>
              <a:rPr lang="sl-SI" dirty="0" smtClean="0"/>
              <a:t>)</a:t>
            </a:r>
            <a:r>
              <a:rPr lang="sl-SI" baseline="0" dirty="0" smtClean="0"/>
              <a:t> </a:t>
            </a:r>
            <a:r>
              <a:rPr lang="sl-SI" baseline="0" dirty="0" err="1" smtClean="0"/>
              <a:t>performed</a:t>
            </a:r>
            <a:r>
              <a:rPr lang="sl-SI" baseline="0" dirty="0" smtClean="0"/>
              <a:t> </a:t>
            </a:r>
            <a:r>
              <a:rPr lang="sl-SI" baseline="0" dirty="0" err="1" smtClean="0"/>
              <a:t>by</a:t>
            </a:r>
            <a:r>
              <a:rPr lang="sl-SI" baseline="0" dirty="0" smtClean="0"/>
              <a:t> </a:t>
            </a:r>
            <a:r>
              <a:rPr lang="sl-SI" baseline="0" dirty="0" err="1" smtClean="0"/>
              <a:t>all</a:t>
            </a:r>
            <a:r>
              <a:rPr lang="sl-SI" baseline="0" dirty="0" smtClean="0"/>
              <a:t> </a:t>
            </a:r>
            <a:r>
              <a:rPr lang="sl-SI" baseline="0" dirty="0" err="1" smtClean="0"/>
              <a:t>companies</a:t>
            </a:r>
            <a:r>
              <a:rPr lang="sl-SI" baseline="0" dirty="0" smtClean="0"/>
              <a:t> in 100% </a:t>
            </a:r>
            <a:r>
              <a:rPr lang="sl-SI" baseline="0" dirty="0" err="1" smtClean="0"/>
              <a:t>ownership</a:t>
            </a:r>
            <a:r>
              <a:rPr lang="sl-SI" baseline="0" dirty="0" smtClean="0"/>
              <a:t> </a:t>
            </a:r>
            <a:r>
              <a:rPr lang="sl-SI" baseline="0" dirty="0" err="1" smtClean="0"/>
              <a:t>of</a:t>
            </a:r>
            <a:r>
              <a:rPr lang="sl-SI" baseline="0" dirty="0" smtClean="0"/>
              <a:t> </a:t>
            </a:r>
            <a:r>
              <a:rPr lang="sl-SI" baseline="0" dirty="0" err="1" smtClean="0"/>
              <a:t>the</a:t>
            </a:r>
            <a:r>
              <a:rPr lang="sl-SI" baseline="0" dirty="0" smtClean="0"/>
              <a:t> </a:t>
            </a:r>
            <a:r>
              <a:rPr lang="sl-SI" baseline="0" dirty="0" err="1" smtClean="0"/>
              <a:t>public</a:t>
            </a:r>
            <a:r>
              <a:rPr lang="sl-SI" baseline="0" dirty="0" smtClean="0"/>
              <a:t> </a:t>
            </a:r>
            <a:r>
              <a:rPr lang="sl-SI" baseline="0" dirty="0" err="1" smtClean="0"/>
              <a:t>sector</a:t>
            </a:r>
            <a:r>
              <a:rPr lang="sl-SI" baseline="0" dirty="0" smtClean="0"/>
              <a:t>. </a:t>
            </a:r>
            <a:r>
              <a:rPr lang="sl-SI" baseline="0" dirty="0" err="1" smtClean="0"/>
              <a:t>This</a:t>
            </a:r>
            <a:r>
              <a:rPr lang="sl-SI" baseline="0" dirty="0" smtClean="0"/>
              <a:t> </a:t>
            </a:r>
            <a:r>
              <a:rPr lang="sl-SI" baseline="0" dirty="0" err="1" smtClean="0"/>
              <a:t>data</a:t>
            </a:r>
            <a:r>
              <a:rPr lang="sl-SI" baseline="0" dirty="0" smtClean="0"/>
              <a:t> </a:t>
            </a:r>
            <a:r>
              <a:rPr lang="sl-SI" baseline="0" dirty="0" err="1" smtClean="0"/>
              <a:t>will</a:t>
            </a:r>
            <a:r>
              <a:rPr lang="sl-SI" baseline="0" dirty="0" smtClean="0"/>
              <a:t> </a:t>
            </a:r>
            <a:r>
              <a:rPr lang="sl-SI" baseline="0" dirty="0" err="1" smtClean="0"/>
              <a:t>be</a:t>
            </a:r>
            <a:r>
              <a:rPr lang="sl-SI" baseline="0" dirty="0" smtClean="0"/>
              <a:t> </a:t>
            </a:r>
            <a:r>
              <a:rPr lang="sl-SI" baseline="0" dirty="0" err="1" smtClean="0"/>
              <a:t>freely</a:t>
            </a:r>
            <a:r>
              <a:rPr lang="sl-SI" baseline="0" dirty="0" smtClean="0"/>
              <a:t> </a:t>
            </a:r>
            <a:r>
              <a:rPr lang="sl-SI" baseline="0" dirty="0" err="1" smtClean="0"/>
              <a:t>available</a:t>
            </a:r>
            <a:r>
              <a:rPr lang="sl-SI" baseline="0" dirty="0" smtClean="0"/>
              <a:t> on </a:t>
            </a:r>
            <a:r>
              <a:rPr lang="sl-SI" baseline="0" dirty="0" err="1" smtClean="0"/>
              <a:t>the</a:t>
            </a:r>
            <a:r>
              <a:rPr lang="sl-SI" baseline="0" dirty="0" smtClean="0"/>
              <a:t> internet </a:t>
            </a:r>
            <a:r>
              <a:rPr lang="sl-SI" baseline="0" dirty="0" err="1" smtClean="0"/>
              <a:t>and</a:t>
            </a:r>
            <a:r>
              <a:rPr lang="sl-SI" baseline="0" dirty="0" smtClean="0"/>
              <a:t> </a:t>
            </a:r>
            <a:r>
              <a:rPr lang="sl-SI" baseline="0" dirty="0" err="1" smtClean="0"/>
              <a:t>the</a:t>
            </a:r>
            <a:r>
              <a:rPr lang="sl-SI" baseline="0" dirty="0" smtClean="0"/>
              <a:t> CPC </a:t>
            </a:r>
            <a:r>
              <a:rPr lang="sl-SI" baseline="0" dirty="0" err="1" smtClean="0"/>
              <a:t>plans</a:t>
            </a:r>
            <a:r>
              <a:rPr lang="sl-SI" baseline="0" dirty="0" smtClean="0"/>
              <a:t> to </a:t>
            </a:r>
            <a:r>
              <a:rPr lang="sl-SI" baseline="0" dirty="0" err="1" smtClean="0"/>
              <a:t>include</a:t>
            </a:r>
            <a:r>
              <a:rPr lang="sl-SI" baseline="0" dirty="0" smtClean="0"/>
              <a:t> it </a:t>
            </a:r>
            <a:r>
              <a:rPr lang="sl-SI" baseline="0" dirty="0" err="1" smtClean="0"/>
              <a:t>also</a:t>
            </a:r>
            <a:r>
              <a:rPr lang="sl-SI" baseline="0" dirty="0" smtClean="0"/>
              <a:t> in </a:t>
            </a:r>
            <a:r>
              <a:rPr lang="sl-SI" baseline="0" dirty="0" err="1" smtClean="0"/>
              <a:t>the</a:t>
            </a:r>
            <a:r>
              <a:rPr lang="sl-SI" baseline="0" dirty="0" smtClean="0"/>
              <a:t> </a:t>
            </a:r>
            <a:r>
              <a:rPr lang="sl-SI" baseline="0" dirty="0" err="1" smtClean="0"/>
              <a:t>Supervizor</a:t>
            </a:r>
            <a:r>
              <a:rPr lang="sl-SI" baseline="0" dirty="0" smtClean="0"/>
              <a:t>.</a:t>
            </a:r>
          </a:p>
          <a:p>
            <a:pPr algn="just" eaLnBrk="1" hangingPunct="1">
              <a:spcBef>
                <a:spcPct val="0"/>
              </a:spcBef>
            </a:pPr>
            <a:endParaRPr lang="sl-SI" baseline="0" dirty="0" smtClean="0"/>
          </a:p>
          <a:p>
            <a:pPr marL="0" marR="0" indent="0" algn="just" defTabSz="914400" rtl="0" eaLnBrk="1" fontAlgn="base" latinLnBrk="0" hangingPunct="1">
              <a:lnSpc>
                <a:spcPct val="100000"/>
              </a:lnSpc>
              <a:spcBef>
                <a:spcPct val="0"/>
              </a:spcBef>
              <a:spcAft>
                <a:spcPct val="0"/>
              </a:spcAft>
              <a:buClrTx/>
              <a:buSzTx/>
              <a:buFontTx/>
              <a:buNone/>
              <a:tabLst/>
              <a:defRPr/>
            </a:pPr>
            <a:r>
              <a:rPr lang="sl-SI" sz="1200" dirty="0" err="1" smtClean="0"/>
              <a:t>Accounting</a:t>
            </a:r>
            <a:r>
              <a:rPr lang="sl-SI" sz="1200" dirty="0" smtClean="0"/>
              <a:t> </a:t>
            </a:r>
            <a:r>
              <a:rPr lang="sl-SI" sz="1200" dirty="0" err="1" smtClean="0"/>
              <a:t>entries</a:t>
            </a:r>
            <a:r>
              <a:rPr lang="sl-SI" sz="1200" dirty="0" smtClean="0"/>
              <a:t> </a:t>
            </a:r>
            <a:r>
              <a:rPr lang="sl-SI" sz="1200" dirty="0" err="1" smtClean="0"/>
              <a:t>of</a:t>
            </a:r>
            <a:r>
              <a:rPr lang="sl-SI" sz="1200" dirty="0" smtClean="0"/>
              <a:t> </a:t>
            </a:r>
            <a:r>
              <a:rPr lang="sl-SI" sz="1200" dirty="0" err="1" smtClean="0"/>
              <a:t>payments</a:t>
            </a:r>
            <a:r>
              <a:rPr lang="sl-SI" sz="1200" dirty="0" smtClean="0"/>
              <a:t> </a:t>
            </a:r>
            <a:r>
              <a:rPr lang="sl-SI" sz="1200" dirty="0" err="1" smtClean="0"/>
              <a:t>for</a:t>
            </a:r>
            <a:r>
              <a:rPr lang="sl-SI" sz="1200" dirty="0" smtClean="0"/>
              <a:t> </a:t>
            </a:r>
            <a:r>
              <a:rPr lang="sl-SI" sz="1200" dirty="0" err="1" smtClean="0"/>
              <a:t>direct</a:t>
            </a:r>
            <a:r>
              <a:rPr lang="sl-SI" sz="1200" dirty="0" smtClean="0"/>
              <a:t> </a:t>
            </a:r>
            <a:r>
              <a:rPr lang="sl-SI" sz="1200" dirty="0" err="1" smtClean="0"/>
              <a:t>budget</a:t>
            </a:r>
            <a:r>
              <a:rPr lang="sl-SI" sz="1200" dirty="0" smtClean="0"/>
              <a:t> </a:t>
            </a:r>
            <a:r>
              <a:rPr lang="sl-SI" sz="1200" dirty="0" err="1" smtClean="0"/>
              <a:t>users</a:t>
            </a:r>
            <a:r>
              <a:rPr lang="sl-SI" sz="1200" dirty="0" smtClean="0"/>
              <a:t> </a:t>
            </a:r>
            <a:r>
              <a:rPr lang="sl-SI" sz="1200" dirty="0" err="1" smtClean="0"/>
              <a:t>from</a:t>
            </a:r>
            <a:r>
              <a:rPr lang="sl-SI" sz="1200" dirty="0" smtClean="0"/>
              <a:t> MFERAC </a:t>
            </a:r>
            <a:r>
              <a:rPr lang="sl-SI" sz="1200" dirty="0" err="1" smtClean="0"/>
              <a:t>database</a:t>
            </a:r>
            <a:r>
              <a:rPr lang="sl-SI" sz="1200" dirty="0" smtClean="0"/>
              <a:t> </a:t>
            </a:r>
            <a:r>
              <a:rPr lang="sl-SI" sz="1200" dirty="0" err="1" smtClean="0"/>
              <a:t>also</a:t>
            </a:r>
            <a:r>
              <a:rPr lang="sl-SI" sz="1200" dirty="0" smtClean="0"/>
              <a:t> </a:t>
            </a:r>
            <a:r>
              <a:rPr lang="sl-SI" sz="1200" dirty="0" err="1" smtClean="0"/>
              <a:t>include</a:t>
            </a:r>
            <a:r>
              <a:rPr lang="sl-SI" sz="1200" dirty="0" smtClean="0"/>
              <a:t> ID </a:t>
            </a:r>
            <a:r>
              <a:rPr lang="sl-SI" sz="1200" dirty="0" err="1" smtClean="0"/>
              <a:t>numbers</a:t>
            </a:r>
            <a:r>
              <a:rPr lang="sl-SI" sz="1200" dirty="0" smtClean="0"/>
              <a:t> </a:t>
            </a:r>
            <a:r>
              <a:rPr lang="sl-SI" sz="1200" dirty="0" err="1" smtClean="0"/>
              <a:t>of</a:t>
            </a:r>
            <a:r>
              <a:rPr lang="sl-SI" sz="1200" dirty="0" smtClean="0"/>
              <a:t> </a:t>
            </a:r>
            <a:r>
              <a:rPr lang="sl-SI" sz="1200" dirty="0" err="1" smtClean="0"/>
              <a:t>documents</a:t>
            </a:r>
            <a:r>
              <a:rPr lang="sl-SI" sz="1200" dirty="0" smtClean="0"/>
              <a:t> </a:t>
            </a:r>
            <a:r>
              <a:rPr lang="sl-SI" sz="1200" dirty="0" err="1" smtClean="0"/>
              <a:t>that</a:t>
            </a:r>
            <a:r>
              <a:rPr lang="sl-SI" sz="1200" dirty="0" smtClean="0"/>
              <a:t> </a:t>
            </a:r>
            <a:r>
              <a:rPr lang="sl-SI" sz="1200" dirty="0" err="1" smtClean="0"/>
              <a:t>were</a:t>
            </a:r>
            <a:r>
              <a:rPr lang="sl-SI" sz="1200" baseline="0" dirty="0" smtClean="0"/>
              <a:t> </a:t>
            </a:r>
            <a:r>
              <a:rPr lang="sl-SI" sz="1200" baseline="0" dirty="0" err="1" smtClean="0"/>
              <a:t>basis</a:t>
            </a:r>
            <a:r>
              <a:rPr lang="sl-SI" sz="1200" baseline="0" dirty="0" smtClean="0"/>
              <a:t> </a:t>
            </a:r>
            <a:r>
              <a:rPr lang="sl-SI" sz="1200" baseline="0" dirty="0" err="1" smtClean="0"/>
              <a:t>for</a:t>
            </a:r>
            <a:r>
              <a:rPr lang="sl-SI" sz="1200" baseline="0" dirty="0" smtClean="0"/>
              <a:t> </a:t>
            </a:r>
            <a:r>
              <a:rPr lang="sl-SI" sz="1200" baseline="0" dirty="0" err="1" smtClean="0"/>
              <a:t>expenditures</a:t>
            </a:r>
            <a:r>
              <a:rPr lang="sl-SI" sz="1200" baseline="0" dirty="0" smtClean="0"/>
              <a:t> e.g.: </a:t>
            </a:r>
            <a:r>
              <a:rPr lang="sl-SI" sz="1200" baseline="0" dirty="0" err="1" smtClean="0"/>
              <a:t>electronic</a:t>
            </a:r>
            <a:r>
              <a:rPr lang="sl-SI" sz="1200" baseline="0" dirty="0" smtClean="0"/>
              <a:t> or </a:t>
            </a:r>
            <a:r>
              <a:rPr lang="sl-SI" sz="1200" baseline="0" dirty="0" err="1" smtClean="0"/>
              <a:t>scanned</a:t>
            </a:r>
            <a:r>
              <a:rPr lang="sl-SI" sz="1200" baseline="0" dirty="0" smtClean="0"/>
              <a:t> </a:t>
            </a:r>
            <a:r>
              <a:rPr lang="sl-SI" sz="1200" baseline="0" dirty="0" err="1" smtClean="0"/>
              <a:t>invoices</a:t>
            </a:r>
            <a:r>
              <a:rPr lang="sl-SI" sz="1200" baseline="0" dirty="0" smtClean="0"/>
              <a:t> or </a:t>
            </a:r>
            <a:r>
              <a:rPr lang="sl-SI" sz="1200" baseline="0" dirty="0" err="1" smtClean="0"/>
              <a:t>scanned</a:t>
            </a:r>
            <a:r>
              <a:rPr lang="sl-SI" sz="1200" baseline="0" dirty="0" smtClean="0"/>
              <a:t> </a:t>
            </a:r>
            <a:r>
              <a:rPr lang="sl-SI" sz="1200" baseline="0" dirty="0" err="1" smtClean="0"/>
              <a:t>contracts</a:t>
            </a:r>
            <a:r>
              <a:rPr lang="sl-SI" sz="1200" baseline="0" dirty="0" smtClean="0"/>
              <a:t>. Some </a:t>
            </a:r>
            <a:r>
              <a:rPr lang="sl-SI" sz="1200" baseline="0" dirty="0" err="1" smtClean="0"/>
              <a:t>budget</a:t>
            </a:r>
            <a:r>
              <a:rPr lang="sl-SI" sz="1200" baseline="0" dirty="0" smtClean="0"/>
              <a:t> </a:t>
            </a:r>
            <a:r>
              <a:rPr lang="sl-SI" sz="1200" baseline="0" dirty="0" err="1" smtClean="0"/>
              <a:t>users</a:t>
            </a:r>
            <a:r>
              <a:rPr lang="sl-SI" sz="1200" baseline="0" dirty="0" smtClean="0"/>
              <a:t> do not </a:t>
            </a:r>
            <a:r>
              <a:rPr lang="sl-SI" sz="1200" baseline="0" dirty="0" err="1" smtClean="0"/>
              <a:t>have</a:t>
            </a:r>
            <a:r>
              <a:rPr lang="sl-SI" sz="1200" baseline="0" dirty="0" smtClean="0"/>
              <a:t> </a:t>
            </a:r>
            <a:r>
              <a:rPr lang="sl-SI" sz="1200" baseline="0" dirty="0" err="1" smtClean="0"/>
              <a:t>digital</a:t>
            </a:r>
            <a:r>
              <a:rPr lang="sl-SI" sz="1200" baseline="0" dirty="0" smtClean="0"/>
              <a:t> </a:t>
            </a:r>
            <a:r>
              <a:rPr lang="sl-SI" sz="1200" baseline="0" dirty="0" err="1" smtClean="0"/>
              <a:t>copies</a:t>
            </a:r>
            <a:r>
              <a:rPr lang="sl-SI" sz="1200" baseline="0" dirty="0" smtClean="0"/>
              <a:t> </a:t>
            </a:r>
            <a:r>
              <a:rPr lang="sl-SI" sz="1200" baseline="0" dirty="0" err="1" smtClean="0"/>
              <a:t>of</a:t>
            </a:r>
            <a:r>
              <a:rPr lang="sl-SI" sz="1200" baseline="0" dirty="0" smtClean="0"/>
              <a:t> </a:t>
            </a:r>
            <a:r>
              <a:rPr lang="sl-SI" sz="1200" baseline="0" dirty="0" err="1" smtClean="0"/>
              <a:t>their</a:t>
            </a:r>
            <a:r>
              <a:rPr lang="sl-SI" sz="1200" baseline="0" dirty="0" smtClean="0"/>
              <a:t> </a:t>
            </a:r>
            <a:r>
              <a:rPr lang="sl-SI" sz="1200" baseline="0" dirty="0" err="1" smtClean="0"/>
              <a:t>invoices</a:t>
            </a:r>
            <a:r>
              <a:rPr lang="sl-SI" sz="1200" baseline="0" dirty="0" smtClean="0"/>
              <a:t> or </a:t>
            </a:r>
            <a:r>
              <a:rPr lang="sl-SI" sz="1200" baseline="0" dirty="0" err="1" smtClean="0"/>
              <a:t>contracts</a:t>
            </a:r>
            <a:r>
              <a:rPr lang="sl-SI" sz="1200" baseline="0" dirty="0" smtClean="0"/>
              <a:t>, </a:t>
            </a:r>
            <a:r>
              <a:rPr lang="sl-SI" sz="1200" baseline="0" dirty="0" err="1" smtClean="0"/>
              <a:t>but</a:t>
            </a:r>
            <a:r>
              <a:rPr lang="sl-SI" sz="1200" baseline="0" dirty="0" smtClean="0"/>
              <a:t> </a:t>
            </a:r>
            <a:r>
              <a:rPr lang="sl-SI" sz="1200" baseline="0" dirty="0" err="1" smtClean="0"/>
              <a:t>for</a:t>
            </a:r>
            <a:r>
              <a:rPr lang="sl-SI" sz="1200" baseline="0" dirty="0" smtClean="0"/>
              <a:t> </a:t>
            </a:r>
            <a:r>
              <a:rPr lang="sl-SI" sz="1200" baseline="0" dirty="0" err="1" smtClean="0"/>
              <a:t>those</a:t>
            </a:r>
            <a:r>
              <a:rPr lang="sl-SI" sz="1200" baseline="0" dirty="0" smtClean="0"/>
              <a:t> </a:t>
            </a:r>
            <a:r>
              <a:rPr lang="sl-SI" sz="1200" baseline="0" dirty="0" err="1" smtClean="0"/>
              <a:t>which</a:t>
            </a:r>
            <a:r>
              <a:rPr lang="sl-SI" sz="1200" baseline="0" dirty="0" smtClean="0"/>
              <a:t> do </a:t>
            </a:r>
            <a:r>
              <a:rPr lang="sl-SI" sz="1200" baseline="0" dirty="0" err="1" smtClean="0"/>
              <a:t>have</a:t>
            </a:r>
            <a:r>
              <a:rPr lang="sl-SI" sz="1200" baseline="0" dirty="0" smtClean="0"/>
              <a:t> </a:t>
            </a:r>
            <a:r>
              <a:rPr lang="sl-SI" sz="1200" baseline="0" dirty="0" err="1" smtClean="0"/>
              <a:t>them</a:t>
            </a:r>
            <a:r>
              <a:rPr lang="sl-SI" sz="1200" baseline="0" dirty="0" smtClean="0"/>
              <a:t>, it </a:t>
            </a:r>
            <a:r>
              <a:rPr lang="sl-SI" sz="1200" baseline="0" dirty="0" err="1" smtClean="0"/>
              <a:t>could</a:t>
            </a:r>
            <a:r>
              <a:rPr lang="sl-SI" sz="1200" baseline="0" dirty="0" smtClean="0"/>
              <a:t> </a:t>
            </a:r>
            <a:r>
              <a:rPr lang="sl-SI" sz="1200" baseline="0" dirty="0" err="1" smtClean="0"/>
              <a:t>be</a:t>
            </a:r>
            <a:r>
              <a:rPr lang="sl-SI" sz="1200" baseline="0" dirty="0" smtClean="0"/>
              <a:t> </a:t>
            </a:r>
            <a:r>
              <a:rPr lang="sl-SI" sz="1200" baseline="0" dirty="0" err="1" smtClean="0"/>
              <a:t>technically</a:t>
            </a:r>
            <a:r>
              <a:rPr lang="sl-SI" sz="1200" baseline="0" dirty="0" smtClean="0"/>
              <a:t> </a:t>
            </a:r>
            <a:r>
              <a:rPr lang="sl-SI" sz="1200" baseline="0" dirty="0" err="1" smtClean="0"/>
              <a:t>possible</a:t>
            </a:r>
            <a:r>
              <a:rPr lang="sl-SI" sz="1200" baseline="0" dirty="0" smtClean="0"/>
              <a:t> to </a:t>
            </a:r>
            <a:r>
              <a:rPr lang="sl-SI" sz="1200" baseline="0" dirty="0" err="1" smtClean="0"/>
              <a:t>publish</a:t>
            </a:r>
            <a:r>
              <a:rPr lang="sl-SI" sz="1200" baseline="0" dirty="0" smtClean="0"/>
              <a:t> </a:t>
            </a:r>
            <a:r>
              <a:rPr lang="sl-SI" sz="1200" baseline="0" dirty="0" err="1" smtClean="0"/>
              <a:t>those</a:t>
            </a:r>
            <a:r>
              <a:rPr lang="sl-SI" sz="1200" baseline="0" dirty="0" smtClean="0"/>
              <a:t> </a:t>
            </a:r>
            <a:r>
              <a:rPr lang="sl-SI" sz="1200" baseline="0" dirty="0" err="1" smtClean="0"/>
              <a:t>documents</a:t>
            </a:r>
            <a:r>
              <a:rPr lang="sl-SI" sz="1200" baseline="0" dirty="0" smtClean="0"/>
              <a:t> on </a:t>
            </a:r>
            <a:r>
              <a:rPr lang="sl-SI" sz="1200" baseline="0" dirty="0" err="1" smtClean="0"/>
              <a:t>the</a:t>
            </a:r>
            <a:r>
              <a:rPr lang="sl-SI" sz="1200" baseline="0" dirty="0" smtClean="0"/>
              <a:t> internet </a:t>
            </a:r>
            <a:r>
              <a:rPr lang="sl-SI" sz="1200" baseline="0" dirty="0" err="1" smtClean="0"/>
              <a:t>and</a:t>
            </a:r>
            <a:r>
              <a:rPr lang="sl-SI" sz="1200" baseline="0" dirty="0" smtClean="0"/>
              <a:t> </a:t>
            </a:r>
            <a:r>
              <a:rPr lang="sl-SI" sz="1200" baseline="0" dirty="0" err="1" smtClean="0"/>
              <a:t>correlate</a:t>
            </a:r>
            <a:r>
              <a:rPr lang="sl-SI" sz="1200" baseline="0" dirty="0" smtClean="0"/>
              <a:t> </a:t>
            </a:r>
            <a:r>
              <a:rPr lang="sl-SI" sz="1200" baseline="0" dirty="0" err="1" smtClean="0"/>
              <a:t>them</a:t>
            </a:r>
            <a:r>
              <a:rPr lang="sl-SI" sz="1200" baseline="0" dirty="0" smtClean="0"/>
              <a:t> </a:t>
            </a:r>
            <a:r>
              <a:rPr lang="sl-SI" sz="1200" baseline="0" dirty="0" err="1" smtClean="0"/>
              <a:t>with</a:t>
            </a:r>
            <a:r>
              <a:rPr lang="sl-SI" sz="1200" baseline="0" dirty="0" smtClean="0"/>
              <a:t> </a:t>
            </a:r>
            <a:r>
              <a:rPr lang="sl-SI" sz="1200" baseline="0" dirty="0" err="1" smtClean="0"/>
              <a:t>the</a:t>
            </a:r>
            <a:r>
              <a:rPr lang="sl-SI" sz="1200" baseline="0" dirty="0" smtClean="0"/>
              <a:t> </a:t>
            </a:r>
            <a:r>
              <a:rPr lang="sl-SI" sz="1200" baseline="0" dirty="0" err="1" smtClean="0"/>
              <a:t>individual</a:t>
            </a:r>
            <a:r>
              <a:rPr lang="sl-SI" sz="1200" baseline="0" dirty="0" smtClean="0"/>
              <a:t> </a:t>
            </a:r>
            <a:r>
              <a:rPr lang="sl-SI" sz="1200" baseline="0" dirty="0" err="1" smtClean="0"/>
              <a:t>transactions</a:t>
            </a:r>
            <a:r>
              <a:rPr lang="sl-SI" sz="1200" baseline="0" dirty="0" smtClean="0"/>
              <a:t>.</a:t>
            </a:r>
            <a:endParaRPr lang="sl-SI" dirty="0" smtClean="0"/>
          </a:p>
        </p:txBody>
      </p:sp>
      <p:sp>
        <p:nvSpPr>
          <p:cNvPr id="7172" name="Ograda številke diapoz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6481FC-7BC0-4FB6-8BE7-741C80097A89}" type="slidenum">
              <a:rPr lang="sl-SI" smtClean="0"/>
              <a:pPr fontAlgn="base">
                <a:spcBef>
                  <a:spcPct val="0"/>
                </a:spcBef>
                <a:spcAft>
                  <a:spcPct val="0"/>
                </a:spcAft>
                <a:defRPr/>
              </a:pPr>
              <a:t>18</a:t>
            </a:fld>
            <a:endParaRPr lang="sl-SI" smtClean="0"/>
          </a:p>
        </p:txBody>
      </p:sp>
      <p:sp>
        <p:nvSpPr>
          <p:cNvPr id="7173" name="Ograda noge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sl-SI" smtClean="0"/>
          </a:p>
        </p:txBody>
      </p:sp>
      <p:sp>
        <p:nvSpPr>
          <p:cNvPr id="7174" name="Ograda glave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sl-S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2</a:t>
            </a:fld>
            <a:endParaRPr lang="sl-S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sz="1300" dirty="0" err="1" smtClean="0"/>
              <a:t>Similar</a:t>
            </a:r>
            <a:r>
              <a:rPr lang="sl-SI" sz="1300" dirty="0" smtClean="0"/>
              <a:t> </a:t>
            </a:r>
            <a:r>
              <a:rPr lang="sl-SI" sz="1300" dirty="0" err="1" smtClean="0"/>
              <a:t>applications</a:t>
            </a:r>
            <a:r>
              <a:rPr lang="sl-SI" sz="1300" dirty="0" smtClean="0"/>
              <a:t> are Indiana </a:t>
            </a:r>
            <a:r>
              <a:rPr lang="sl-SI" sz="1300" dirty="0" err="1" smtClean="0"/>
              <a:t>Transparency</a:t>
            </a:r>
            <a:r>
              <a:rPr lang="sl-SI" sz="1300" dirty="0" smtClean="0"/>
              <a:t> Portal, </a:t>
            </a:r>
            <a:r>
              <a:rPr lang="sl-SI" sz="1300" dirty="0" err="1" smtClean="0"/>
              <a:t>which</a:t>
            </a:r>
            <a:r>
              <a:rPr lang="sl-SI" sz="1300" dirty="0" smtClean="0"/>
              <a:t> </a:t>
            </a:r>
            <a:r>
              <a:rPr lang="sl-SI" sz="1300" dirty="0" err="1" smtClean="0"/>
              <a:t>has</a:t>
            </a:r>
            <a:r>
              <a:rPr lang="sl-SI" sz="1300" dirty="0" smtClean="0"/>
              <a:t> a </a:t>
            </a:r>
            <a:r>
              <a:rPr lang="sl-SI" sz="1300" dirty="0" err="1" smtClean="0"/>
              <a:t>database</a:t>
            </a:r>
            <a:r>
              <a:rPr lang="sl-SI" sz="1300" dirty="0" smtClean="0"/>
              <a:t> </a:t>
            </a:r>
            <a:r>
              <a:rPr lang="sl-SI" sz="1300" dirty="0" err="1" smtClean="0"/>
              <a:t>of</a:t>
            </a:r>
            <a:r>
              <a:rPr lang="sl-SI" sz="1300" dirty="0" smtClean="0"/>
              <a:t> </a:t>
            </a:r>
            <a:r>
              <a:rPr lang="sl-SI" sz="1300" dirty="0" err="1" smtClean="0"/>
              <a:t>all</a:t>
            </a:r>
            <a:r>
              <a:rPr lang="sl-SI" sz="1300" dirty="0" smtClean="0"/>
              <a:t> </a:t>
            </a:r>
            <a:r>
              <a:rPr lang="sl-SI" sz="1300" dirty="0" err="1" smtClean="0"/>
              <a:t>contracts</a:t>
            </a:r>
            <a:r>
              <a:rPr lang="sl-SI" sz="1300" dirty="0" smtClean="0"/>
              <a:t> </a:t>
            </a:r>
            <a:r>
              <a:rPr lang="sl-SI" sz="1300" dirty="0" err="1" smtClean="0"/>
              <a:t>online</a:t>
            </a:r>
            <a:r>
              <a:rPr lang="sl-SI" sz="1300" dirty="0" smtClean="0"/>
              <a:t> </a:t>
            </a:r>
            <a:r>
              <a:rPr lang="sl-SI" sz="1300" dirty="0" err="1" smtClean="0"/>
              <a:t>and</a:t>
            </a:r>
            <a:r>
              <a:rPr lang="sl-SI" sz="1300" dirty="0" smtClean="0"/>
              <a:t> </a:t>
            </a:r>
            <a:r>
              <a:rPr lang="sl-SI" dirty="0" err="1" smtClean="0"/>
              <a:t>Fair</a:t>
            </a:r>
            <a:r>
              <a:rPr lang="sl-SI" dirty="0" smtClean="0"/>
              <a:t> </a:t>
            </a:r>
            <a:r>
              <a:rPr lang="sl-SI" dirty="0" err="1" smtClean="0"/>
              <a:t>Play</a:t>
            </a:r>
            <a:r>
              <a:rPr lang="sl-SI" dirty="0" smtClean="0"/>
              <a:t> </a:t>
            </a:r>
            <a:r>
              <a:rPr lang="sl-SI" dirty="0" err="1" smtClean="0"/>
              <a:t>Alliance</a:t>
            </a:r>
            <a:r>
              <a:rPr lang="sl-SI" baseline="0" dirty="0" smtClean="0"/>
              <a:t> in </a:t>
            </a:r>
            <a:r>
              <a:rPr lang="sl-SI" baseline="0" dirty="0" err="1" smtClean="0"/>
              <a:t>Slovakia</a:t>
            </a:r>
            <a:r>
              <a:rPr lang="sl-SI" sz="1300" dirty="0" smtClean="0"/>
              <a:t>.</a:t>
            </a:r>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3</a:t>
            </a:fld>
            <a:endParaRPr lang="sl-S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r>
              <a:rPr lang="sl-SI" dirty="0" smtClean="0"/>
              <a:t>So let’s take a look at the datasets</a:t>
            </a:r>
            <a:r>
              <a:rPr lang="sl-SI" baseline="0" dirty="0" smtClean="0"/>
              <a:t> that we incorporate into the application</a:t>
            </a:r>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4</a:t>
            </a:fld>
            <a:endParaRPr lang="sl-S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fontScale="92500"/>
          </a:bodyPr>
          <a:lstStyle/>
          <a:p>
            <a:pPr defTabSz="990478">
              <a:defRPr/>
            </a:pPr>
            <a:r>
              <a:rPr lang="en-GB" sz="1300" dirty="0" smtClean="0"/>
              <a:t>In Slovenia all payments of the public sector bodies – direct and indirect budget users (bodies of the legislative, judicial and executive branch, autonomous and independent state bodies, local communities and their parts with legal personality, public institutes, public funds, public agencies etc.) are </a:t>
            </a:r>
            <a:r>
              <a:rPr lang="sl-SI" sz="1300" dirty="0" err="1" smtClean="0"/>
              <a:t>performed</a:t>
            </a:r>
            <a:r>
              <a:rPr lang="en-GB" sz="1300" dirty="0" smtClean="0"/>
              <a:t> through </a:t>
            </a:r>
            <a:r>
              <a:rPr lang="sl-SI" sz="1300" dirty="0" err="1" smtClean="0"/>
              <a:t>the</a:t>
            </a:r>
            <a:r>
              <a:rPr lang="sl-SI" sz="1300" dirty="0" smtClean="0"/>
              <a:t> </a:t>
            </a:r>
            <a:r>
              <a:rPr lang="en-GB" sz="1300" dirty="0" smtClean="0"/>
              <a:t>Public Payments Administration.</a:t>
            </a:r>
            <a:r>
              <a:rPr lang="sl-SI" sz="1300" dirty="0" smtClean="0"/>
              <a:t> </a:t>
            </a:r>
            <a:r>
              <a:rPr lang="en-GB" sz="1300" dirty="0" smtClean="0"/>
              <a:t>Public Payments Administration is providing payment services for direct and indirect budget users. </a:t>
            </a:r>
            <a:r>
              <a:rPr lang="sl-SI" sz="1300" dirty="0" err="1" smtClean="0"/>
              <a:t>The</a:t>
            </a:r>
            <a:r>
              <a:rPr lang="sl-SI" sz="1300" dirty="0" smtClean="0"/>
              <a:t> CPC </a:t>
            </a:r>
            <a:r>
              <a:rPr lang="en-GB" sz="1300" dirty="0" smtClean="0"/>
              <a:t>received data about financial transactions of budget users and performed analysis of them.</a:t>
            </a:r>
            <a:endParaRPr lang="sl-SI" sz="1300" dirty="0" smtClean="0"/>
          </a:p>
          <a:p>
            <a:pPr defTabSz="990478">
              <a:defRPr/>
            </a:pPr>
            <a:endParaRPr lang="sl-SI" dirty="0" smtClean="0"/>
          </a:p>
          <a:p>
            <a:pPr defTabSz="990478">
              <a:defRPr/>
            </a:pPr>
            <a:r>
              <a:rPr lang="en-US" dirty="0" smtClean="0"/>
              <a:t>The Agency of the Republic of Slovenia for Public Legal Records and Related Services (AJPES) is an indispensable primary source of official public and other information on business entities in Slovenia.</a:t>
            </a:r>
            <a:r>
              <a:rPr lang="sl-SI" dirty="0" smtClean="0"/>
              <a:t> </a:t>
            </a:r>
            <a:r>
              <a:rPr lang="en-US" dirty="0" smtClean="0"/>
              <a:t>Slovenian Business Register AJPES manages the Slovenian Business Register as a central public database on all business entities, their subsidiaries, and other organization</a:t>
            </a:r>
            <a:r>
              <a:rPr lang="sl-SI" dirty="0" smtClean="0"/>
              <a:t>s‘</a:t>
            </a:r>
            <a:r>
              <a:rPr lang="en-US" dirty="0" smtClean="0"/>
              <a:t> segments located in Slovenia which perform profitable or non-profitable activities. A constituent part of the business register is the court register, which includes legal entities (companies and their subsidiaries, subsidiaries of foreign companies, co-operatives, public and private institutes, public agencies and other legal entities). </a:t>
            </a:r>
          </a:p>
          <a:p>
            <a:pPr defTabSz="990478">
              <a:defRPr/>
            </a:pPr>
            <a:endParaRPr lang="sl-SI" dirty="0" smtClean="0"/>
          </a:p>
          <a:p>
            <a:pPr defTabSz="990478">
              <a:defRPr/>
            </a:pPr>
            <a:r>
              <a:rPr lang="en-US" dirty="0" smtClean="0"/>
              <a:t>In Slovenia, companies (including banks, insurance companies, investment funds and co-operatives), sole proprietors, legal entities governed by public law, non-profit organizations, and associations have to present their annual reports to AJPES for the purpose of presenting them publicly and for tax and statistical purposes. Annual reports </a:t>
            </a:r>
            <a:r>
              <a:rPr lang="sl-SI" dirty="0" smtClean="0"/>
              <a:t>are </a:t>
            </a:r>
            <a:r>
              <a:rPr lang="sl-SI" dirty="0" err="1" smtClean="0"/>
              <a:t>available</a:t>
            </a:r>
            <a:r>
              <a:rPr lang="sl-SI" dirty="0" smtClean="0"/>
              <a:t> on </a:t>
            </a:r>
            <a:r>
              <a:rPr lang="sl-SI" dirty="0" err="1" smtClean="0"/>
              <a:t>the</a:t>
            </a:r>
            <a:r>
              <a:rPr lang="sl-SI" dirty="0" smtClean="0"/>
              <a:t> internet.</a:t>
            </a:r>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5</a:t>
            </a:fld>
            <a:endParaRPr lang="sl-S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fontScale="92500"/>
          </a:bodyPr>
          <a:lstStyle/>
          <a:p>
            <a:pPr defTabSz="990478">
              <a:defRPr/>
            </a:pPr>
            <a:r>
              <a:rPr lang="sl-SI" sz="1300" dirty="0" err="1" smtClean="0"/>
              <a:t>The</a:t>
            </a:r>
            <a:r>
              <a:rPr lang="sl-SI" sz="1300" dirty="0" smtClean="0"/>
              <a:t> </a:t>
            </a:r>
            <a:r>
              <a:rPr lang="sl-SI" sz="1300" dirty="0" err="1" smtClean="0"/>
              <a:t>Official</a:t>
            </a:r>
            <a:r>
              <a:rPr lang="sl-SI" sz="1300" dirty="0" smtClean="0"/>
              <a:t> </a:t>
            </a:r>
            <a:r>
              <a:rPr lang="sl-SI" sz="1300" dirty="0" err="1" smtClean="0"/>
              <a:t>Gazette</a:t>
            </a:r>
            <a:r>
              <a:rPr lang="sl-SI" sz="1300" dirty="0" smtClean="0"/>
              <a:t> </a:t>
            </a:r>
            <a:r>
              <a:rPr lang="sl-SI" sz="1300" dirty="0" err="1" smtClean="0"/>
              <a:t>maintains</a:t>
            </a:r>
            <a:r>
              <a:rPr lang="sl-SI" sz="1300" dirty="0" smtClean="0"/>
              <a:t> a </a:t>
            </a:r>
            <a:r>
              <a:rPr lang="sl-SI" sz="1300" dirty="0" err="1" smtClean="0"/>
              <a:t>public</a:t>
            </a:r>
            <a:r>
              <a:rPr lang="sl-SI" sz="1300" dirty="0" smtClean="0"/>
              <a:t> </a:t>
            </a:r>
            <a:r>
              <a:rPr lang="sl-SI" sz="1300" dirty="0" err="1" smtClean="0"/>
              <a:t>database</a:t>
            </a:r>
            <a:r>
              <a:rPr lang="sl-SI" sz="1300" dirty="0" smtClean="0"/>
              <a:t> </a:t>
            </a:r>
            <a:r>
              <a:rPr lang="sl-SI" sz="1300" dirty="0" err="1" smtClean="0"/>
              <a:t>of</a:t>
            </a:r>
            <a:r>
              <a:rPr lang="sl-SI" sz="1300" dirty="0" smtClean="0"/>
              <a:t> </a:t>
            </a:r>
            <a:r>
              <a:rPr lang="sl-SI" sz="1300" dirty="0" err="1" smtClean="0"/>
              <a:t>all</a:t>
            </a:r>
            <a:r>
              <a:rPr lang="sl-SI" sz="1300" dirty="0" smtClean="0"/>
              <a:t> </a:t>
            </a:r>
            <a:r>
              <a:rPr lang="sl-SI" sz="1300" dirty="0" err="1" smtClean="0"/>
              <a:t>public</a:t>
            </a:r>
            <a:r>
              <a:rPr lang="sl-SI" sz="1300" dirty="0" smtClean="0"/>
              <a:t> </a:t>
            </a:r>
            <a:r>
              <a:rPr lang="sl-SI" sz="1300" dirty="0" err="1" smtClean="0"/>
              <a:t>procurements</a:t>
            </a:r>
            <a:r>
              <a:rPr lang="sl-SI" sz="1300" dirty="0" smtClean="0"/>
              <a:t> </a:t>
            </a:r>
            <a:r>
              <a:rPr lang="sl-SI" sz="1300" dirty="0" err="1" smtClean="0"/>
              <a:t>and</a:t>
            </a:r>
            <a:r>
              <a:rPr lang="sl-SI" sz="1300" dirty="0" smtClean="0"/>
              <a:t> </a:t>
            </a:r>
            <a:r>
              <a:rPr lang="en-US" sz="1300" dirty="0" smtClean="0"/>
              <a:t>procurement</a:t>
            </a:r>
            <a:r>
              <a:rPr lang="sl-SI" sz="1300" dirty="0" smtClean="0"/>
              <a:t>s</a:t>
            </a:r>
            <a:r>
              <a:rPr lang="en-US" sz="1300" dirty="0" smtClean="0"/>
              <a:t> of </a:t>
            </a:r>
            <a:r>
              <a:rPr lang="sl-SI" sz="1300" dirty="0" smtClean="0"/>
              <a:t>a </a:t>
            </a:r>
            <a:r>
              <a:rPr lang="en-US" sz="1300" dirty="0" smtClean="0"/>
              <a:t>small value</a:t>
            </a:r>
            <a:r>
              <a:rPr lang="sl-SI" sz="1300" dirty="0" smtClean="0"/>
              <a:t>.</a:t>
            </a:r>
          </a:p>
          <a:p>
            <a:pPr defTabSz="990478">
              <a:defRPr/>
            </a:pPr>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6</a:t>
            </a:fld>
            <a:endParaRPr lang="sl-S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fontScale="92500"/>
          </a:bodyPr>
          <a:lstStyle/>
          <a:p>
            <a:pPr defTabSz="990478">
              <a:defRPr/>
            </a:pPr>
            <a:endParaRPr lang="sl-SI" dirty="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7</a:t>
            </a:fld>
            <a:endParaRPr lang="sl-SI"/>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grada stranske slike 1"/>
          <p:cNvSpPr>
            <a:spLocks noGrp="1" noRot="1" noChangeAspect="1" noTextEdit="1"/>
          </p:cNvSpPr>
          <p:nvPr>
            <p:ph type="sldImg"/>
          </p:nvPr>
        </p:nvSpPr>
        <p:spPr bwMode="auto">
          <a:noFill/>
          <a:ln>
            <a:solidFill>
              <a:srgbClr val="000000"/>
            </a:solidFill>
            <a:miter lim="800000"/>
            <a:headEnd/>
            <a:tailEnd/>
          </a:ln>
        </p:spPr>
      </p:sp>
      <p:sp>
        <p:nvSpPr>
          <p:cNvPr id="18435" name="Ograda opomb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sl-SI" dirty="0" smtClean="0"/>
          </a:p>
        </p:txBody>
      </p:sp>
      <p:sp>
        <p:nvSpPr>
          <p:cNvPr id="7172" name="Ograda številke diapoz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FF88B6-CD26-483B-82B6-74D67E4CD67E}" type="slidenum">
              <a:rPr lang="sl-SI" smtClean="0"/>
              <a:pPr fontAlgn="base">
                <a:spcBef>
                  <a:spcPct val="0"/>
                </a:spcBef>
                <a:spcAft>
                  <a:spcPct val="0"/>
                </a:spcAft>
                <a:defRPr/>
              </a:pPr>
              <a:t>8</a:t>
            </a:fld>
            <a:endParaRPr lang="sl-SI" smtClean="0"/>
          </a:p>
        </p:txBody>
      </p:sp>
      <p:sp>
        <p:nvSpPr>
          <p:cNvPr id="7173" name="Ograda noge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sl-SI" smtClean="0"/>
          </a:p>
        </p:txBody>
      </p:sp>
      <p:sp>
        <p:nvSpPr>
          <p:cNvPr id="7174" name="Ograda glave 5"/>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sl-SI"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normAutofit/>
          </a:bodyPr>
          <a:lstStyle/>
          <a:p>
            <a:pPr defTabSz="990478">
              <a:defRPr/>
            </a:pPr>
            <a:endParaRPr lang="sl-SI" dirty="0" smtClean="0"/>
          </a:p>
        </p:txBody>
      </p:sp>
      <p:sp>
        <p:nvSpPr>
          <p:cNvPr id="4" name="Ograda glave 3"/>
          <p:cNvSpPr>
            <a:spLocks noGrp="1"/>
          </p:cNvSpPr>
          <p:nvPr>
            <p:ph type="hdr" sz="quarter" idx="10"/>
          </p:nvPr>
        </p:nvSpPr>
        <p:spPr/>
        <p:txBody>
          <a:bodyPr/>
          <a:lstStyle/>
          <a:p>
            <a:pPr>
              <a:defRPr/>
            </a:pPr>
            <a:endParaRPr lang="sl-SI"/>
          </a:p>
        </p:txBody>
      </p:sp>
      <p:sp>
        <p:nvSpPr>
          <p:cNvPr id="5" name="Ograda noge 4"/>
          <p:cNvSpPr>
            <a:spLocks noGrp="1"/>
          </p:cNvSpPr>
          <p:nvPr>
            <p:ph type="ftr" sz="quarter" idx="11"/>
          </p:nvPr>
        </p:nvSpPr>
        <p:spPr/>
        <p:txBody>
          <a:bodyPr/>
          <a:lstStyle/>
          <a:p>
            <a:pPr>
              <a:defRPr/>
            </a:pPr>
            <a:endParaRPr lang="sl-SI"/>
          </a:p>
        </p:txBody>
      </p:sp>
      <p:sp>
        <p:nvSpPr>
          <p:cNvPr id="6" name="Ograda številke diapozitiva 5"/>
          <p:cNvSpPr>
            <a:spLocks noGrp="1"/>
          </p:cNvSpPr>
          <p:nvPr>
            <p:ph type="sldNum" sz="quarter" idx="12"/>
          </p:nvPr>
        </p:nvSpPr>
        <p:spPr/>
        <p:txBody>
          <a:bodyPr/>
          <a:lstStyle/>
          <a:p>
            <a:pPr>
              <a:defRPr/>
            </a:pPr>
            <a:fld id="{415524FC-3689-40D0-8205-39DF61681A75}" type="slidenum">
              <a:rPr lang="sl-SI" smtClean="0"/>
              <a:pPr>
                <a:defRPr/>
              </a:pPr>
              <a:t>9</a:t>
            </a:fld>
            <a:endParaRPr lang="sl-S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če želite urediti slog podnaslova matrice</a:t>
            </a:r>
            <a:endParaRPr lang="sl-SI"/>
          </a:p>
        </p:txBody>
      </p:sp>
      <p:sp>
        <p:nvSpPr>
          <p:cNvPr id="4" name="Ograda datuma 3"/>
          <p:cNvSpPr>
            <a:spLocks noGrp="1"/>
          </p:cNvSpPr>
          <p:nvPr>
            <p:ph type="dt" sz="half" idx="10"/>
          </p:nvPr>
        </p:nvSpPr>
        <p:spPr/>
        <p:txBody>
          <a:bodyPr/>
          <a:lstStyle>
            <a:lvl1pPr>
              <a:defRPr/>
            </a:lvl1pPr>
          </a:lstStyle>
          <a:p>
            <a:pPr>
              <a:defRPr/>
            </a:pPr>
            <a:fld id="{47512CD9-BD17-4E25-BD2A-7C5EBBF408CE}" type="datetime1">
              <a:rPr lang="sl-SI"/>
              <a:pPr>
                <a:defRPr/>
              </a:pPr>
              <a:t>30. 11. 14</a:t>
            </a:fld>
            <a:endParaRPr lang="sl-SI"/>
          </a:p>
        </p:txBody>
      </p:sp>
      <p:sp>
        <p:nvSpPr>
          <p:cNvPr id="5"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6" name="Ograda številke diapozitiva 5"/>
          <p:cNvSpPr>
            <a:spLocks noGrp="1"/>
          </p:cNvSpPr>
          <p:nvPr>
            <p:ph type="sldNum" sz="quarter" idx="12"/>
          </p:nvPr>
        </p:nvSpPr>
        <p:spPr/>
        <p:txBody>
          <a:bodyPr/>
          <a:lstStyle>
            <a:lvl1pPr>
              <a:defRPr/>
            </a:lvl1pPr>
          </a:lstStyle>
          <a:p>
            <a:pPr>
              <a:defRPr/>
            </a:pPr>
            <a:fld id="{F92A2C8E-D55D-40CD-8622-91A20BFFA18D}" type="slidenum">
              <a:rPr lang="sl-SI"/>
              <a:pPr>
                <a:defRPr/>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1FFF1FCA-5071-467F-8BAF-CDA55DA7EF88}" type="datetime1">
              <a:rPr lang="sl-SI"/>
              <a:pPr>
                <a:defRPr/>
              </a:pPr>
              <a:t>30. 11. 14</a:t>
            </a:fld>
            <a:endParaRPr lang="sl-SI"/>
          </a:p>
        </p:txBody>
      </p:sp>
      <p:sp>
        <p:nvSpPr>
          <p:cNvPr id="5"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6" name="Ograda številke diapozitiva 5"/>
          <p:cNvSpPr>
            <a:spLocks noGrp="1"/>
          </p:cNvSpPr>
          <p:nvPr>
            <p:ph type="sldNum" sz="quarter" idx="12"/>
          </p:nvPr>
        </p:nvSpPr>
        <p:spPr/>
        <p:txBody>
          <a:bodyPr/>
          <a:lstStyle>
            <a:lvl1pPr>
              <a:defRPr/>
            </a:lvl1pPr>
          </a:lstStyle>
          <a:p>
            <a:pPr>
              <a:defRPr/>
            </a:pPr>
            <a:fld id="{1BA57DF6-867A-412E-B2ED-651D6BB9C90F}"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AAE5D11B-204C-47BF-BD08-8FE1C9BA667D}" type="datetime1">
              <a:rPr lang="sl-SI"/>
              <a:pPr>
                <a:defRPr/>
              </a:pPr>
              <a:t>30. 11. 14</a:t>
            </a:fld>
            <a:endParaRPr lang="sl-SI"/>
          </a:p>
        </p:txBody>
      </p:sp>
      <p:sp>
        <p:nvSpPr>
          <p:cNvPr id="5"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6" name="Ograda številke diapozitiva 5"/>
          <p:cNvSpPr>
            <a:spLocks noGrp="1"/>
          </p:cNvSpPr>
          <p:nvPr>
            <p:ph type="sldNum" sz="quarter" idx="12"/>
          </p:nvPr>
        </p:nvSpPr>
        <p:spPr/>
        <p:txBody>
          <a:bodyPr/>
          <a:lstStyle>
            <a:lvl1pPr>
              <a:defRPr/>
            </a:lvl1pPr>
          </a:lstStyle>
          <a:p>
            <a:pPr>
              <a:defRPr/>
            </a:pPr>
            <a:fld id="{C2EFE30A-B258-4218-839F-C0D294C07C78}" type="slidenum">
              <a:rPr lang="sl-SI"/>
              <a:pPr>
                <a:defRPr/>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7B75B734-ED10-4CA1-9120-1D23552C6A0E}" type="datetime1">
              <a:rPr lang="sl-SI"/>
              <a:pPr>
                <a:defRPr/>
              </a:pPr>
              <a:t>30. 11. 14</a:t>
            </a:fld>
            <a:endParaRPr lang="sl-SI"/>
          </a:p>
        </p:txBody>
      </p:sp>
      <p:sp>
        <p:nvSpPr>
          <p:cNvPr id="5"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6" name="Ograda številke diapozitiva 5"/>
          <p:cNvSpPr>
            <a:spLocks noGrp="1"/>
          </p:cNvSpPr>
          <p:nvPr>
            <p:ph type="sldNum" sz="quarter" idx="12"/>
          </p:nvPr>
        </p:nvSpPr>
        <p:spPr/>
        <p:txBody>
          <a:bodyPr/>
          <a:lstStyle>
            <a:lvl1pPr>
              <a:defRPr/>
            </a:lvl1pPr>
          </a:lstStyle>
          <a:p>
            <a:pPr>
              <a:defRPr/>
            </a:pPr>
            <a:fld id="{A549EC97-65EA-4073-8193-A241D8AF3C50}" type="slidenum">
              <a:rPr lang="sl-SI"/>
              <a:pPr>
                <a:defRPr/>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pPr>
              <a:defRPr/>
            </a:pPr>
            <a:fld id="{F288E2B6-9732-4482-8CF5-3D78D87D4976}" type="datetime1">
              <a:rPr lang="sl-SI"/>
              <a:pPr>
                <a:defRPr/>
              </a:pPr>
              <a:t>30. 11. 14</a:t>
            </a:fld>
            <a:endParaRPr lang="sl-SI"/>
          </a:p>
        </p:txBody>
      </p:sp>
      <p:sp>
        <p:nvSpPr>
          <p:cNvPr id="5"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6" name="Ograda številke diapozitiva 5"/>
          <p:cNvSpPr>
            <a:spLocks noGrp="1"/>
          </p:cNvSpPr>
          <p:nvPr>
            <p:ph type="sldNum" sz="quarter" idx="12"/>
          </p:nvPr>
        </p:nvSpPr>
        <p:spPr/>
        <p:txBody>
          <a:bodyPr/>
          <a:lstStyle>
            <a:lvl1pPr>
              <a:defRPr/>
            </a:lvl1pPr>
          </a:lstStyle>
          <a:p>
            <a:pPr>
              <a:defRPr/>
            </a:pPr>
            <a:fld id="{BF97A77D-BE4E-41F6-94B6-C76434984279}" type="slidenum">
              <a:rPr lang="sl-SI"/>
              <a:pPr>
                <a:defRPr/>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3"/>
          <p:cNvSpPr>
            <a:spLocks noGrp="1"/>
          </p:cNvSpPr>
          <p:nvPr>
            <p:ph type="dt" sz="half" idx="10"/>
          </p:nvPr>
        </p:nvSpPr>
        <p:spPr/>
        <p:txBody>
          <a:bodyPr/>
          <a:lstStyle>
            <a:lvl1pPr>
              <a:defRPr/>
            </a:lvl1pPr>
          </a:lstStyle>
          <a:p>
            <a:pPr>
              <a:defRPr/>
            </a:pPr>
            <a:fld id="{E095BD00-5ACF-4F18-93AD-EDD76AF60EA6}" type="datetime1">
              <a:rPr lang="sl-SI"/>
              <a:pPr>
                <a:defRPr/>
              </a:pPr>
              <a:t>30. 11. 14</a:t>
            </a:fld>
            <a:endParaRPr lang="sl-SI"/>
          </a:p>
        </p:txBody>
      </p:sp>
      <p:sp>
        <p:nvSpPr>
          <p:cNvPr id="6"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7" name="Ograda številke diapozitiva 5"/>
          <p:cNvSpPr>
            <a:spLocks noGrp="1"/>
          </p:cNvSpPr>
          <p:nvPr>
            <p:ph type="sldNum" sz="quarter" idx="12"/>
          </p:nvPr>
        </p:nvSpPr>
        <p:spPr/>
        <p:txBody>
          <a:bodyPr/>
          <a:lstStyle>
            <a:lvl1pPr>
              <a:defRPr/>
            </a:lvl1pPr>
          </a:lstStyle>
          <a:p>
            <a:pPr>
              <a:defRPr/>
            </a:pPr>
            <a:fld id="{CA182515-E19F-4D69-9A5C-7830449C37AF}" type="slidenum">
              <a:rPr lang="sl-SI"/>
              <a:pPr>
                <a:defRPr/>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3"/>
          <p:cNvSpPr>
            <a:spLocks noGrp="1"/>
          </p:cNvSpPr>
          <p:nvPr>
            <p:ph type="dt" sz="half" idx="10"/>
          </p:nvPr>
        </p:nvSpPr>
        <p:spPr/>
        <p:txBody>
          <a:bodyPr/>
          <a:lstStyle>
            <a:lvl1pPr>
              <a:defRPr/>
            </a:lvl1pPr>
          </a:lstStyle>
          <a:p>
            <a:pPr>
              <a:defRPr/>
            </a:pPr>
            <a:fld id="{BDFFD4D1-C92B-4230-B485-21BFA9C750D3}" type="datetime1">
              <a:rPr lang="sl-SI"/>
              <a:pPr>
                <a:defRPr/>
              </a:pPr>
              <a:t>30. 11. 14</a:t>
            </a:fld>
            <a:endParaRPr lang="sl-SI"/>
          </a:p>
        </p:txBody>
      </p:sp>
      <p:sp>
        <p:nvSpPr>
          <p:cNvPr id="8"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9" name="Ograda številke diapozitiva 5"/>
          <p:cNvSpPr>
            <a:spLocks noGrp="1"/>
          </p:cNvSpPr>
          <p:nvPr>
            <p:ph type="sldNum" sz="quarter" idx="12"/>
          </p:nvPr>
        </p:nvSpPr>
        <p:spPr/>
        <p:txBody>
          <a:bodyPr/>
          <a:lstStyle>
            <a:lvl1pPr>
              <a:defRPr/>
            </a:lvl1pPr>
          </a:lstStyle>
          <a:p>
            <a:pPr>
              <a:defRPr/>
            </a:pPr>
            <a:fld id="{0FC48AF4-7EC4-404B-BCBE-DA545CCB2C1F}" type="slidenum">
              <a:rPr lang="sl-SI"/>
              <a:pPr>
                <a:defRPr/>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3"/>
          <p:cNvSpPr>
            <a:spLocks noGrp="1"/>
          </p:cNvSpPr>
          <p:nvPr>
            <p:ph type="dt" sz="half" idx="10"/>
          </p:nvPr>
        </p:nvSpPr>
        <p:spPr/>
        <p:txBody>
          <a:bodyPr/>
          <a:lstStyle>
            <a:lvl1pPr>
              <a:defRPr/>
            </a:lvl1pPr>
          </a:lstStyle>
          <a:p>
            <a:pPr>
              <a:defRPr/>
            </a:pPr>
            <a:fld id="{6F72DDA2-6811-4A4B-B6C3-4C3B92AC62C6}" type="datetime1">
              <a:rPr lang="sl-SI"/>
              <a:pPr>
                <a:defRPr/>
              </a:pPr>
              <a:t>30. 11. 14</a:t>
            </a:fld>
            <a:endParaRPr lang="sl-SI"/>
          </a:p>
        </p:txBody>
      </p:sp>
      <p:sp>
        <p:nvSpPr>
          <p:cNvPr id="4"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5" name="Ograda številke diapozitiva 5"/>
          <p:cNvSpPr>
            <a:spLocks noGrp="1"/>
          </p:cNvSpPr>
          <p:nvPr>
            <p:ph type="sldNum" sz="quarter" idx="12"/>
          </p:nvPr>
        </p:nvSpPr>
        <p:spPr/>
        <p:txBody>
          <a:bodyPr/>
          <a:lstStyle>
            <a:lvl1pPr>
              <a:defRPr/>
            </a:lvl1pPr>
          </a:lstStyle>
          <a:p>
            <a:pPr>
              <a:defRPr/>
            </a:pPr>
            <a:fld id="{B42E8EE4-D633-4BE5-8D32-C5C6BD4874B7}"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3"/>
          <p:cNvSpPr>
            <a:spLocks noGrp="1"/>
          </p:cNvSpPr>
          <p:nvPr>
            <p:ph type="dt" sz="half" idx="10"/>
          </p:nvPr>
        </p:nvSpPr>
        <p:spPr/>
        <p:txBody>
          <a:bodyPr/>
          <a:lstStyle>
            <a:lvl1pPr>
              <a:defRPr/>
            </a:lvl1pPr>
          </a:lstStyle>
          <a:p>
            <a:pPr>
              <a:defRPr/>
            </a:pPr>
            <a:fld id="{113F778F-79D1-4008-BF2A-484440720032}" type="datetime1">
              <a:rPr lang="sl-SI"/>
              <a:pPr>
                <a:defRPr/>
              </a:pPr>
              <a:t>30. 11. 14</a:t>
            </a:fld>
            <a:endParaRPr lang="sl-SI"/>
          </a:p>
        </p:txBody>
      </p:sp>
      <p:sp>
        <p:nvSpPr>
          <p:cNvPr id="3"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4" name="Ograda številke diapozitiva 5"/>
          <p:cNvSpPr>
            <a:spLocks noGrp="1"/>
          </p:cNvSpPr>
          <p:nvPr>
            <p:ph type="sldNum" sz="quarter" idx="12"/>
          </p:nvPr>
        </p:nvSpPr>
        <p:spPr/>
        <p:txBody>
          <a:bodyPr/>
          <a:lstStyle>
            <a:lvl1pPr>
              <a:defRPr/>
            </a:lvl1pPr>
          </a:lstStyle>
          <a:p>
            <a:pPr>
              <a:defRPr/>
            </a:pPr>
            <a:fld id="{68518CC1-1C5C-45BB-AE99-00D1ED6CBF22}"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3"/>
          <p:cNvSpPr>
            <a:spLocks noGrp="1"/>
          </p:cNvSpPr>
          <p:nvPr>
            <p:ph type="dt" sz="half" idx="10"/>
          </p:nvPr>
        </p:nvSpPr>
        <p:spPr/>
        <p:txBody>
          <a:bodyPr/>
          <a:lstStyle>
            <a:lvl1pPr>
              <a:defRPr/>
            </a:lvl1pPr>
          </a:lstStyle>
          <a:p>
            <a:pPr>
              <a:defRPr/>
            </a:pPr>
            <a:fld id="{20937BC3-2DA7-4E12-B11B-A105E22135CD}" type="datetime1">
              <a:rPr lang="sl-SI"/>
              <a:pPr>
                <a:defRPr/>
              </a:pPr>
              <a:t>30. 11. 14</a:t>
            </a:fld>
            <a:endParaRPr lang="sl-SI"/>
          </a:p>
        </p:txBody>
      </p:sp>
      <p:sp>
        <p:nvSpPr>
          <p:cNvPr id="6"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7" name="Ograda številke diapozitiva 5"/>
          <p:cNvSpPr>
            <a:spLocks noGrp="1"/>
          </p:cNvSpPr>
          <p:nvPr>
            <p:ph type="sldNum" sz="quarter" idx="12"/>
          </p:nvPr>
        </p:nvSpPr>
        <p:spPr/>
        <p:txBody>
          <a:bodyPr/>
          <a:lstStyle>
            <a:lvl1pPr>
              <a:defRPr/>
            </a:lvl1pPr>
          </a:lstStyle>
          <a:p>
            <a:pPr>
              <a:defRPr/>
            </a:pPr>
            <a:fld id="{21F2BC55-13C1-482A-8EAF-A3D8A357B28D}"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l-SI" noProof="0" smtClean="0"/>
              <a:t>Kliknite ikono, če želite dodati sliko</a:t>
            </a:r>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3"/>
          <p:cNvSpPr>
            <a:spLocks noGrp="1"/>
          </p:cNvSpPr>
          <p:nvPr>
            <p:ph type="dt" sz="half" idx="10"/>
          </p:nvPr>
        </p:nvSpPr>
        <p:spPr/>
        <p:txBody>
          <a:bodyPr/>
          <a:lstStyle>
            <a:lvl1pPr>
              <a:defRPr/>
            </a:lvl1pPr>
          </a:lstStyle>
          <a:p>
            <a:pPr>
              <a:defRPr/>
            </a:pPr>
            <a:fld id="{B6FE9D45-E769-456F-A58C-6231CE8521DD}" type="datetime1">
              <a:rPr lang="sl-SI"/>
              <a:pPr>
                <a:defRPr/>
              </a:pPr>
              <a:t>30. 11. 14</a:t>
            </a:fld>
            <a:endParaRPr lang="sl-SI"/>
          </a:p>
        </p:txBody>
      </p:sp>
      <p:sp>
        <p:nvSpPr>
          <p:cNvPr id="6" name="Ograda noge 4"/>
          <p:cNvSpPr>
            <a:spLocks noGrp="1"/>
          </p:cNvSpPr>
          <p:nvPr>
            <p:ph type="ftr" sz="quarter" idx="11"/>
          </p:nvPr>
        </p:nvSpPr>
        <p:spPr/>
        <p:txBody>
          <a:bodyPr/>
          <a:lstStyle>
            <a:lvl1pPr>
              <a:defRPr/>
            </a:lvl1pPr>
          </a:lstStyle>
          <a:p>
            <a:pPr>
              <a:defRPr/>
            </a:pPr>
            <a:r>
              <a:rPr lang="sl-SI"/>
              <a:t>INTEGRITETA. ODGOVORNOST. VLADAVINA PRAVA.</a:t>
            </a:r>
          </a:p>
        </p:txBody>
      </p:sp>
      <p:sp>
        <p:nvSpPr>
          <p:cNvPr id="7" name="Ograda številke diapozitiva 5"/>
          <p:cNvSpPr>
            <a:spLocks noGrp="1"/>
          </p:cNvSpPr>
          <p:nvPr>
            <p:ph type="sldNum" sz="quarter" idx="12"/>
          </p:nvPr>
        </p:nvSpPr>
        <p:spPr/>
        <p:txBody>
          <a:bodyPr/>
          <a:lstStyle>
            <a:lvl1pPr>
              <a:defRPr/>
            </a:lvl1pPr>
          </a:lstStyle>
          <a:p>
            <a:pPr>
              <a:defRPr/>
            </a:pPr>
            <a:fld id="{2296BD98-A2A1-48EE-96A9-E1713FCDB150}" type="slidenum">
              <a:rPr lang="sl-SI"/>
              <a:pPr>
                <a:defRPr/>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40000"/>
                <a:satMod val="350000"/>
              </a:schemeClr>
            </a:gs>
            <a:gs pos="40000">
              <a:schemeClr val="bg2">
                <a:tint val="45000"/>
                <a:shade val="99000"/>
                <a:satMod val="350000"/>
              </a:schemeClr>
            </a:gs>
            <a:gs pos="100000">
              <a:schemeClr val="bg2">
                <a:shade val="20000"/>
                <a:satMod val="255000"/>
              </a:schemeClr>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026" name="Ograda naslova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l-SI" smtClean="0"/>
              <a:t>Kliknite, če želite urediti slog naslova matrice</a:t>
            </a:r>
          </a:p>
        </p:txBody>
      </p:sp>
      <p:sp>
        <p:nvSpPr>
          <p:cNvPr id="1027" name="Ograda besedila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F5AD983-15F4-4550-A523-3F22578C4C2C}" type="datetime1">
              <a:rPr lang="sl-SI"/>
              <a:pPr>
                <a:defRPr/>
              </a:pPr>
              <a:t>30. 11. 14</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sl-SI"/>
              <a:t>INTEGRITETA. ODGOVORNOST. VLADAVINA PRAVA.</a:t>
            </a:r>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26324FE-0B8D-40FC-898A-16E52681F54E}"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pervizor.kpk-rs.si/" TargetMode="External"/><Relationship Id="rId4" Type="http://schemas.openxmlformats.org/officeDocument/2006/relationships/hyperlink" Target="http://www.kpk-rs.si/" TargetMode="External"/><Relationship Id="rId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10.png"/><Relationship Id="rId5"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Raven konektor 6"/>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Naslov 1"/>
          <p:cNvSpPr>
            <a:spLocks noGrp="1"/>
          </p:cNvSpPr>
          <p:nvPr>
            <p:ph type="ctrTitle"/>
          </p:nvPr>
        </p:nvSpPr>
        <p:spPr>
          <a:xfrm>
            <a:off x="642938" y="1484785"/>
            <a:ext cx="7815262" cy="4680519"/>
          </a:xfrm>
        </p:spPr>
        <p:txBody>
          <a:bodyPr/>
          <a:lstStyle/>
          <a:p>
            <a:r>
              <a:rPr lang="en-GB" sz="3200" b="1" dirty="0" smtClean="0"/>
              <a:t/>
            </a:r>
            <a:br>
              <a:rPr lang="en-GB" sz="3200" b="1" dirty="0" smtClean="0"/>
            </a:br>
            <a:r>
              <a:rPr lang="en-GB" sz="3200" b="1" dirty="0" smtClean="0"/>
              <a:t/>
            </a:r>
            <a:br>
              <a:rPr lang="en-GB" sz="3200" b="1" dirty="0" smtClean="0"/>
            </a:br>
            <a:r>
              <a:rPr lang="en-GB" sz="3200" b="1" dirty="0" smtClean="0"/>
              <a:t/>
            </a:r>
            <a:br>
              <a:rPr lang="en-GB" sz="3200" b="1" dirty="0" smtClean="0"/>
            </a:br>
            <a:r>
              <a:rPr lang="en-GB" sz="4000" b="1" dirty="0" smtClean="0"/>
              <a:t>SUPERVIZOR</a:t>
            </a:r>
            <a:br>
              <a:rPr lang="en-GB" sz="4000" b="1" dirty="0" smtClean="0"/>
            </a:br>
            <a:r>
              <a:rPr lang="en-GB" sz="1600" b="1" i="1" dirty="0" smtClean="0"/>
              <a:t>Providing citizens with information about the government spending</a:t>
            </a:r>
            <a:r>
              <a:rPr lang="en-GB" sz="1600" b="1" dirty="0" smtClean="0"/>
              <a:t/>
            </a:r>
            <a:br>
              <a:rPr lang="en-GB" sz="1600" b="1" dirty="0" smtClean="0"/>
            </a:br>
            <a:r>
              <a:rPr lang="en-GB" sz="2400" b="1" dirty="0" smtClean="0">
                <a:hlinkClick r:id="rId3"/>
              </a:rPr>
              <a:t>http://supervizor.kpk-rs.si</a:t>
            </a:r>
            <a:r>
              <a:rPr lang="en-GB" sz="2400" b="1" dirty="0" smtClean="0"/>
              <a:t/>
            </a:r>
            <a:br>
              <a:rPr lang="en-GB" sz="2400" b="1" dirty="0" smtClean="0"/>
            </a:br>
            <a:r>
              <a:rPr lang="en-GB" sz="2400" b="1" dirty="0" smtClean="0"/>
              <a:t/>
            </a:r>
            <a:br>
              <a:rPr lang="en-GB" sz="2400" b="1" dirty="0" smtClean="0"/>
            </a:br>
            <a:r>
              <a:rPr lang="en-GB" sz="2400" b="1" dirty="0" smtClean="0"/>
              <a:t/>
            </a:r>
            <a:br>
              <a:rPr lang="en-GB" sz="2400" b="1" dirty="0" smtClean="0"/>
            </a:br>
            <a:r>
              <a:rPr lang="en-GB" sz="2400" b="1" dirty="0" smtClean="0"/>
              <a:t/>
            </a:r>
            <a:br>
              <a:rPr lang="en-GB" sz="2400" b="1" dirty="0" smtClean="0"/>
            </a:br>
            <a:r>
              <a:rPr lang="en-GB" sz="1800" b="1" dirty="0" smtClean="0">
                <a:solidFill>
                  <a:schemeClr val="bg1">
                    <a:lumMod val="50000"/>
                  </a:schemeClr>
                </a:solidFill>
              </a:rPr>
              <a:t>Matjaž Mešnjak</a:t>
            </a:r>
            <a:r>
              <a:rPr lang="en-GB" sz="400" b="1" dirty="0" smtClean="0">
                <a:solidFill>
                  <a:schemeClr val="bg1">
                    <a:lumMod val="50000"/>
                  </a:schemeClr>
                </a:solidFill>
              </a:rPr>
              <a:t/>
            </a:r>
            <a:br>
              <a:rPr lang="en-GB" sz="400" b="1" dirty="0" smtClean="0">
                <a:solidFill>
                  <a:schemeClr val="bg1">
                    <a:lumMod val="50000"/>
                  </a:schemeClr>
                </a:solidFill>
              </a:rPr>
            </a:br>
            <a:r>
              <a:rPr lang="en-GB" sz="1600" b="1" dirty="0" err="1" smtClean="0">
                <a:solidFill>
                  <a:schemeClr val="bg1">
                    <a:lumMod val="50000"/>
                  </a:schemeClr>
                </a:solidFill>
              </a:rPr>
              <a:t>Komisija</a:t>
            </a:r>
            <a:r>
              <a:rPr lang="en-GB" sz="1600" b="1" dirty="0" smtClean="0">
                <a:solidFill>
                  <a:schemeClr val="bg1">
                    <a:lumMod val="50000"/>
                  </a:schemeClr>
                </a:solidFill>
              </a:rPr>
              <a:t> </a:t>
            </a:r>
            <a:r>
              <a:rPr lang="en-GB" sz="1600" b="1" dirty="0" err="1" smtClean="0">
                <a:solidFill>
                  <a:schemeClr val="bg1">
                    <a:lumMod val="50000"/>
                  </a:schemeClr>
                </a:solidFill>
              </a:rPr>
              <a:t>za</a:t>
            </a:r>
            <a:r>
              <a:rPr lang="en-GB" sz="1600" b="1" dirty="0" smtClean="0">
                <a:solidFill>
                  <a:schemeClr val="bg1">
                    <a:lumMod val="50000"/>
                  </a:schemeClr>
                </a:solidFill>
              </a:rPr>
              <a:t> </a:t>
            </a:r>
            <a:r>
              <a:rPr lang="en-GB" sz="1600" b="1" dirty="0" err="1" smtClean="0">
                <a:solidFill>
                  <a:schemeClr val="bg1">
                    <a:lumMod val="50000"/>
                  </a:schemeClr>
                </a:solidFill>
              </a:rPr>
              <a:t>preprečevanje</a:t>
            </a:r>
            <a:r>
              <a:rPr lang="en-GB" sz="1600" b="1" dirty="0" smtClean="0">
                <a:solidFill>
                  <a:schemeClr val="bg1">
                    <a:lumMod val="50000"/>
                  </a:schemeClr>
                </a:solidFill>
              </a:rPr>
              <a:t> </a:t>
            </a:r>
            <a:r>
              <a:rPr lang="en-GB" sz="1600" b="1" dirty="0" err="1" smtClean="0">
                <a:solidFill>
                  <a:schemeClr val="bg1">
                    <a:lumMod val="50000"/>
                  </a:schemeClr>
                </a:solidFill>
              </a:rPr>
              <a:t>korupcije</a:t>
            </a:r>
            <a:r>
              <a:rPr lang="en-GB" sz="1600" b="1" dirty="0" smtClean="0">
                <a:solidFill>
                  <a:schemeClr val="bg1">
                    <a:lumMod val="50000"/>
                  </a:schemeClr>
                </a:solidFill>
              </a:rPr>
              <a:t/>
            </a:r>
            <a:br>
              <a:rPr lang="en-GB" sz="1600" b="1" dirty="0" smtClean="0">
                <a:solidFill>
                  <a:schemeClr val="bg1">
                    <a:lumMod val="50000"/>
                  </a:schemeClr>
                </a:solidFill>
              </a:rPr>
            </a:br>
            <a:r>
              <a:rPr lang="en-GB" sz="1200" b="1" dirty="0" err="1" smtClean="0">
                <a:solidFill>
                  <a:schemeClr val="bg1">
                    <a:lumMod val="50000"/>
                  </a:schemeClr>
                </a:solidFill>
              </a:rPr>
              <a:t>Dunajska</a:t>
            </a:r>
            <a:r>
              <a:rPr lang="en-GB" sz="1200" b="1" dirty="0" smtClean="0">
                <a:solidFill>
                  <a:schemeClr val="bg1">
                    <a:lumMod val="50000"/>
                  </a:schemeClr>
                </a:solidFill>
              </a:rPr>
              <a:t> 56, Ljubljana</a:t>
            </a:r>
            <a:br>
              <a:rPr lang="en-GB" sz="1200" b="1" dirty="0" smtClean="0">
                <a:solidFill>
                  <a:schemeClr val="bg1">
                    <a:lumMod val="50000"/>
                  </a:schemeClr>
                </a:solidFill>
              </a:rPr>
            </a:br>
            <a:r>
              <a:rPr lang="en-GB" sz="1200" b="1" dirty="0" smtClean="0">
                <a:solidFill>
                  <a:schemeClr val="bg1">
                    <a:lumMod val="50000"/>
                  </a:schemeClr>
                </a:solidFill>
              </a:rPr>
              <a:t>t +386 1 400 57 10</a:t>
            </a:r>
            <a:br>
              <a:rPr lang="en-GB" sz="1200" b="1" dirty="0" smtClean="0">
                <a:solidFill>
                  <a:schemeClr val="bg1">
                    <a:lumMod val="50000"/>
                  </a:schemeClr>
                </a:solidFill>
              </a:rPr>
            </a:br>
            <a:r>
              <a:rPr lang="en-GB" sz="1200" b="1" dirty="0" smtClean="0">
                <a:solidFill>
                  <a:schemeClr val="bg1">
                    <a:lumMod val="50000"/>
                  </a:schemeClr>
                </a:solidFill>
              </a:rPr>
              <a:t>f +386 1 478 84 72</a:t>
            </a:r>
            <a:br>
              <a:rPr lang="en-GB" sz="1200" b="1" dirty="0" smtClean="0">
                <a:solidFill>
                  <a:schemeClr val="bg1">
                    <a:lumMod val="50000"/>
                  </a:schemeClr>
                </a:solidFill>
              </a:rPr>
            </a:br>
            <a:r>
              <a:rPr lang="en-GB" sz="1200" b="1" dirty="0" smtClean="0">
                <a:solidFill>
                  <a:schemeClr val="bg1">
                    <a:lumMod val="50000"/>
                  </a:schemeClr>
                </a:solidFill>
                <a:hlinkClick r:id="rId4"/>
              </a:rPr>
              <a:t>www.kpk-rs.si</a:t>
            </a:r>
            <a:r>
              <a:rPr lang="en-GB" sz="2000" b="1" dirty="0" smtClean="0"/>
              <a:t/>
            </a:r>
            <a:br>
              <a:rPr lang="en-GB" sz="2000" b="1" dirty="0" smtClean="0"/>
            </a:br>
            <a:endParaRPr lang="en-GB" sz="2000" b="1" dirty="0" smtClean="0"/>
          </a:p>
        </p:txBody>
      </p:sp>
      <p:pic>
        <p:nvPicPr>
          <p:cNvPr id="10" name="Picture 2"/>
          <p:cNvPicPr>
            <a:picLocks noChangeAspect="1" noChangeArrowheads="1"/>
          </p:cNvPicPr>
          <p:nvPr/>
        </p:nvPicPr>
        <p:blipFill>
          <a:blip r:embed="rId5"/>
          <a:srcRect/>
          <a:stretch>
            <a:fillRect/>
          </a:stretch>
        </p:blipFill>
        <p:spPr bwMode="auto">
          <a:xfrm>
            <a:off x="571500" y="285750"/>
            <a:ext cx="1143000" cy="1143000"/>
          </a:xfrm>
          <a:prstGeom prst="rect">
            <a:avLst/>
          </a:prstGeom>
          <a:noFill/>
          <a:ln w="9525">
            <a:noFill/>
            <a:miter lim="800000"/>
            <a:headEnd/>
            <a:tailEnd/>
          </a:ln>
        </p:spPr>
      </p:pic>
      <p:sp>
        <p:nvSpPr>
          <p:cNvPr id="11"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tx1"/>
                </a:solidFill>
              </a:rPr>
              <a:t>INTEGRITY</a:t>
            </a:r>
            <a:r>
              <a:rPr lang="sl-SI" sz="1400" b="1" dirty="0" smtClean="0">
                <a:solidFill>
                  <a:schemeClr val="tx1"/>
                </a:solidFill>
              </a:rPr>
              <a:t> I </a:t>
            </a:r>
            <a:r>
              <a:rPr lang="sl-SI" sz="1000" b="1" dirty="0" smtClean="0">
                <a:solidFill>
                  <a:schemeClr val="tx1"/>
                </a:solidFill>
              </a:rPr>
              <a:t>ACCOUNTABILITY </a:t>
            </a:r>
            <a:r>
              <a:rPr lang="sl-SI" sz="1400" b="1" dirty="0" smtClean="0">
                <a:solidFill>
                  <a:schemeClr val="tx1"/>
                </a:solidFill>
              </a:rPr>
              <a:t>I</a:t>
            </a:r>
            <a:r>
              <a:rPr lang="sl-SI" sz="1000" b="1" dirty="0" smtClean="0">
                <a:solidFill>
                  <a:schemeClr val="tx1"/>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2065130064"/>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Financial</a:t>
            </a:r>
            <a:r>
              <a:rPr lang="sl-SI" sz="2400" b="1" dirty="0" smtClean="0">
                <a:latin typeface="+mj-lt"/>
              </a:rPr>
              <a:t> </a:t>
            </a:r>
            <a:r>
              <a:rPr lang="sl-SI" sz="2400" b="1" dirty="0" err="1" smtClean="0">
                <a:latin typeface="+mj-lt"/>
              </a:rPr>
              <a:t>flow</a:t>
            </a:r>
            <a:r>
              <a:rPr lang="sl-SI" sz="2400" b="1" dirty="0" smtClean="0">
                <a:latin typeface="+mj-lt"/>
              </a:rPr>
              <a:t> </a:t>
            </a:r>
            <a:r>
              <a:rPr lang="sl-SI" sz="2400" b="1" dirty="0" err="1" smtClean="0">
                <a:latin typeface="+mj-lt"/>
              </a:rPr>
              <a:t>analysis</a:t>
            </a:r>
            <a:endParaRPr lang="sl-SI" b="1" dirty="0">
              <a:latin typeface="+mj-lt"/>
            </a:endParaRPr>
          </a:p>
        </p:txBody>
      </p:sp>
      <p:sp>
        <p:nvSpPr>
          <p:cNvPr id="6" name="PoljeZBesedilom 5"/>
          <p:cNvSpPr txBox="1"/>
          <p:nvPr/>
        </p:nvSpPr>
        <p:spPr>
          <a:xfrm>
            <a:off x="5580112" y="6381328"/>
            <a:ext cx="3528392"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pic>
        <p:nvPicPr>
          <p:cNvPr id="1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428749"/>
            <a:ext cx="5728692" cy="4946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grada vsebine 2"/>
          <p:cNvSpPr>
            <a:spLocks noGrp="1"/>
          </p:cNvSpPr>
          <p:nvPr>
            <p:ph idx="1"/>
          </p:nvPr>
        </p:nvSpPr>
        <p:spPr>
          <a:xfrm>
            <a:off x="6300192" y="1600200"/>
            <a:ext cx="2386608" cy="4757758"/>
          </a:xfrm>
        </p:spPr>
        <p:txBody>
          <a:bodyPr/>
          <a:lstStyle/>
          <a:p>
            <a:r>
              <a:rPr lang="sl-SI" sz="2000" dirty="0" err="1"/>
              <a:t>P</a:t>
            </a:r>
            <a:r>
              <a:rPr lang="sl-SI" sz="2000" dirty="0" err="1" smtClean="0"/>
              <a:t>ublic</a:t>
            </a:r>
            <a:r>
              <a:rPr lang="sl-SI" sz="2000" dirty="0" smtClean="0"/>
              <a:t> </a:t>
            </a:r>
            <a:r>
              <a:rPr lang="sl-SI" sz="2000" dirty="0" err="1" smtClean="0"/>
              <a:t>procurements</a:t>
            </a:r>
            <a:r>
              <a:rPr lang="sl-SI" sz="2000" dirty="0" smtClean="0"/>
              <a:t> </a:t>
            </a:r>
            <a:r>
              <a:rPr lang="sl-SI" sz="2000" dirty="0" err="1" smtClean="0"/>
              <a:t>and</a:t>
            </a:r>
            <a:r>
              <a:rPr lang="sl-SI" sz="2000" dirty="0" smtClean="0"/>
              <a:t> </a:t>
            </a:r>
            <a:r>
              <a:rPr lang="sl-SI" sz="2000" dirty="0" err="1" smtClean="0"/>
              <a:t>other</a:t>
            </a:r>
            <a:r>
              <a:rPr lang="sl-SI" sz="2000" dirty="0" smtClean="0"/>
              <a:t> </a:t>
            </a:r>
            <a:r>
              <a:rPr lang="sl-SI" sz="2000" dirty="0" err="1" smtClean="0"/>
              <a:t>business</a:t>
            </a:r>
            <a:r>
              <a:rPr lang="sl-SI" sz="2000" dirty="0" smtClean="0"/>
              <a:t> </a:t>
            </a:r>
            <a:r>
              <a:rPr lang="sl-SI" sz="2000" dirty="0" err="1" smtClean="0"/>
              <a:t>events</a:t>
            </a:r>
            <a:r>
              <a:rPr lang="sl-SI" sz="2000" dirty="0" smtClean="0"/>
              <a:t>;</a:t>
            </a:r>
          </a:p>
          <a:p>
            <a:r>
              <a:rPr lang="sl-SI" sz="2000" dirty="0" err="1"/>
              <a:t>P</a:t>
            </a:r>
            <a:r>
              <a:rPr lang="sl-SI" sz="2000" dirty="0" err="1" smtClean="0"/>
              <a:t>ayments</a:t>
            </a:r>
            <a:r>
              <a:rPr lang="sl-SI" sz="2000" dirty="0" smtClean="0"/>
              <a:t> to a </a:t>
            </a:r>
            <a:r>
              <a:rPr lang="sl-SI" sz="2000" dirty="0" err="1" smtClean="0"/>
              <a:t>selected</a:t>
            </a:r>
            <a:r>
              <a:rPr lang="sl-SI" sz="2000" dirty="0" smtClean="0"/>
              <a:t> </a:t>
            </a:r>
            <a:r>
              <a:rPr lang="sl-SI" sz="2000" dirty="0" err="1" smtClean="0"/>
              <a:t>company</a:t>
            </a:r>
            <a:r>
              <a:rPr lang="sl-SI" sz="2000" dirty="0" smtClean="0"/>
              <a:t> </a:t>
            </a:r>
            <a:r>
              <a:rPr lang="sl-SI" sz="2000" dirty="0" err="1" smtClean="0"/>
              <a:t>and</a:t>
            </a:r>
            <a:r>
              <a:rPr lang="sl-SI" sz="2000" dirty="0" smtClean="0"/>
              <a:t> </a:t>
            </a:r>
            <a:r>
              <a:rPr lang="sl-SI" sz="2000" dirty="0" err="1" smtClean="0"/>
              <a:t>its</a:t>
            </a:r>
            <a:r>
              <a:rPr lang="sl-SI" sz="2000" dirty="0" smtClean="0"/>
              <a:t> </a:t>
            </a:r>
            <a:r>
              <a:rPr lang="sl-SI" sz="2000" dirty="0" err="1" smtClean="0"/>
              <a:t>subsidiaries</a:t>
            </a:r>
            <a:r>
              <a:rPr lang="sl-SI" sz="2000" dirty="0" smtClean="0"/>
              <a:t>;</a:t>
            </a:r>
          </a:p>
          <a:p>
            <a:r>
              <a:rPr lang="sl-SI" sz="2000" dirty="0" err="1"/>
              <a:t>S</a:t>
            </a:r>
            <a:r>
              <a:rPr lang="sl-SI" sz="2000" dirty="0" err="1" smtClean="0"/>
              <a:t>tructure</a:t>
            </a:r>
            <a:r>
              <a:rPr lang="sl-SI" sz="2000" dirty="0" smtClean="0"/>
              <a:t> </a:t>
            </a:r>
            <a:r>
              <a:rPr lang="sl-SI" sz="2000" dirty="0" err="1" smtClean="0"/>
              <a:t>of</a:t>
            </a:r>
            <a:r>
              <a:rPr lang="sl-SI" sz="2000" dirty="0" smtClean="0"/>
              <a:t> </a:t>
            </a:r>
            <a:r>
              <a:rPr lang="sl-SI" sz="2000" dirty="0" err="1" smtClean="0"/>
              <a:t>clients</a:t>
            </a:r>
            <a:r>
              <a:rPr lang="sl-SI" sz="2000" dirty="0" smtClean="0"/>
              <a:t> </a:t>
            </a:r>
            <a:r>
              <a:rPr lang="sl-SI" sz="2000" dirty="0" err="1" smtClean="0"/>
              <a:t>from</a:t>
            </a:r>
            <a:r>
              <a:rPr lang="sl-SI" sz="2000" dirty="0" smtClean="0"/>
              <a:t> </a:t>
            </a:r>
            <a:r>
              <a:rPr lang="sl-SI" sz="2000" dirty="0" err="1" smtClean="0"/>
              <a:t>public</a:t>
            </a:r>
            <a:r>
              <a:rPr lang="sl-SI" sz="2000" dirty="0" smtClean="0"/>
              <a:t> </a:t>
            </a:r>
            <a:r>
              <a:rPr lang="sl-SI" sz="2000" dirty="0" err="1" smtClean="0"/>
              <a:t>sector</a:t>
            </a:r>
            <a:r>
              <a:rPr lang="sl-SI" sz="2000" dirty="0" smtClean="0"/>
              <a:t> (</a:t>
            </a:r>
            <a:r>
              <a:rPr lang="sl-SI" sz="2000" dirty="0" err="1" smtClean="0"/>
              <a:t>pie</a:t>
            </a:r>
            <a:r>
              <a:rPr lang="sl-SI" sz="2000" dirty="0" smtClean="0"/>
              <a:t> </a:t>
            </a:r>
            <a:r>
              <a:rPr lang="sl-SI" sz="2000" dirty="0" err="1" smtClean="0"/>
              <a:t>chart</a:t>
            </a:r>
            <a:r>
              <a:rPr lang="sl-SI" sz="2000" dirty="0" smtClean="0"/>
              <a:t>);</a:t>
            </a:r>
          </a:p>
          <a:p>
            <a:r>
              <a:rPr lang="sl-SI" sz="2000" dirty="0"/>
              <a:t>U</a:t>
            </a:r>
            <a:r>
              <a:rPr lang="sl-SI" sz="2000" dirty="0" smtClean="0"/>
              <a:t>ser can select custom period</a:t>
            </a:r>
            <a:r>
              <a:rPr lang="sl-SI" sz="2000" dirty="0" smtClean="0"/>
              <a:t>.</a:t>
            </a:r>
            <a:endParaRPr lang="sl-SI" sz="2000" dirty="0" smtClean="0"/>
          </a:p>
        </p:txBody>
      </p:sp>
      <p:sp>
        <p:nvSpPr>
          <p:cNvPr id="12" name="Pravokotnik 11"/>
          <p:cNvSpPr/>
          <p:nvPr/>
        </p:nvSpPr>
        <p:spPr>
          <a:xfrm>
            <a:off x="3427090" y="1556792"/>
            <a:ext cx="1800200" cy="769441"/>
          </a:xfrm>
          <a:prstGeom prst="rect">
            <a:avLst/>
          </a:prstGeom>
          <a:solidFill>
            <a:schemeClr val="bg1">
              <a:lumMod val="95000"/>
            </a:schemeClr>
          </a:solidFill>
        </p:spPr>
        <p:txBody>
          <a:bodyPr wrap="square">
            <a:spAutoFit/>
          </a:bodyPr>
          <a:lstStyle/>
          <a:p>
            <a:pPr algn="ctr"/>
            <a:r>
              <a:rPr lang="sl-SI" sz="1100" b="1" dirty="0" err="1"/>
              <a:t>E</a:t>
            </a:r>
            <a:r>
              <a:rPr lang="sl-SI" sz="1100" b="1" dirty="0" err="1" smtClean="0"/>
              <a:t>vents</a:t>
            </a:r>
            <a:r>
              <a:rPr lang="sl-SI" sz="1100" b="1" dirty="0" smtClean="0"/>
              <a:t>: </a:t>
            </a:r>
            <a:r>
              <a:rPr lang="sl-SI" sz="1100" b="1" dirty="0" err="1" smtClean="0"/>
              <a:t>public</a:t>
            </a:r>
            <a:r>
              <a:rPr lang="sl-SI" sz="1100" b="1" dirty="0" smtClean="0"/>
              <a:t> </a:t>
            </a:r>
            <a:r>
              <a:rPr lang="sl-SI" sz="1100" b="1" dirty="0" err="1" smtClean="0"/>
              <a:t>procurements</a:t>
            </a:r>
            <a:r>
              <a:rPr lang="sl-SI" sz="1100" b="1" dirty="0" smtClean="0"/>
              <a:t> (</a:t>
            </a:r>
            <a:r>
              <a:rPr lang="sl-SI" sz="1100" b="1" dirty="0" err="1" smtClean="0"/>
              <a:t>green</a:t>
            </a:r>
            <a:r>
              <a:rPr lang="sl-SI" sz="1100" b="1" dirty="0" smtClean="0"/>
              <a:t>), </a:t>
            </a:r>
            <a:r>
              <a:rPr lang="sl-SI" sz="1100" b="1" dirty="0" err="1" smtClean="0"/>
              <a:t>events</a:t>
            </a:r>
            <a:r>
              <a:rPr lang="sl-SI" sz="1100" b="1" dirty="0" smtClean="0"/>
              <a:t> in a </a:t>
            </a:r>
            <a:r>
              <a:rPr lang="sl-SI" sz="1100" b="1" dirty="0" err="1" smtClean="0"/>
              <a:t>business</a:t>
            </a:r>
            <a:r>
              <a:rPr lang="sl-SI" sz="1100" b="1" dirty="0" smtClean="0"/>
              <a:t> </a:t>
            </a:r>
            <a:r>
              <a:rPr lang="sl-SI" sz="1100" b="1" dirty="0" err="1" smtClean="0"/>
              <a:t>entity</a:t>
            </a:r>
            <a:r>
              <a:rPr lang="sl-SI" sz="1100" b="1" dirty="0" smtClean="0"/>
              <a:t> (red),..</a:t>
            </a:r>
            <a:endParaRPr lang="sl-SI" sz="1100" b="1" dirty="0">
              <a:effectLst/>
            </a:endParaRPr>
          </a:p>
        </p:txBody>
      </p:sp>
      <p:sp>
        <p:nvSpPr>
          <p:cNvPr id="13" name="Pravokotnik 12"/>
          <p:cNvSpPr/>
          <p:nvPr/>
        </p:nvSpPr>
        <p:spPr>
          <a:xfrm>
            <a:off x="3130997" y="4031486"/>
            <a:ext cx="1105991" cy="261610"/>
          </a:xfrm>
          <a:prstGeom prst="rect">
            <a:avLst/>
          </a:prstGeom>
          <a:solidFill>
            <a:schemeClr val="bg1">
              <a:lumMod val="95000"/>
            </a:schemeClr>
          </a:solidFill>
        </p:spPr>
        <p:txBody>
          <a:bodyPr wrap="square">
            <a:spAutoFit/>
          </a:bodyPr>
          <a:lstStyle/>
          <a:p>
            <a:pPr algn="ctr"/>
            <a:r>
              <a:rPr lang="sl-SI" sz="1100" b="1" dirty="0" err="1"/>
              <a:t>S</a:t>
            </a:r>
            <a:r>
              <a:rPr lang="sl-SI" sz="1100" b="1" dirty="0" err="1" smtClean="0"/>
              <a:t>ubsidiaries</a:t>
            </a:r>
            <a:endParaRPr lang="sl-SI" sz="1100" b="1" dirty="0">
              <a:effectLst/>
            </a:endParaRPr>
          </a:p>
        </p:txBody>
      </p:sp>
      <p:sp>
        <p:nvSpPr>
          <p:cNvPr id="14" name="Pravokotnik 13"/>
          <p:cNvSpPr/>
          <p:nvPr/>
        </p:nvSpPr>
        <p:spPr>
          <a:xfrm>
            <a:off x="2555776" y="5589240"/>
            <a:ext cx="1105991" cy="430887"/>
          </a:xfrm>
          <a:prstGeom prst="rect">
            <a:avLst/>
          </a:prstGeom>
          <a:solidFill>
            <a:schemeClr val="bg1">
              <a:lumMod val="95000"/>
            </a:schemeClr>
          </a:solidFill>
        </p:spPr>
        <p:txBody>
          <a:bodyPr wrap="square">
            <a:spAutoFit/>
          </a:bodyPr>
          <a:lstStyle/>
          <a:p>
            <a:pPr algn="ctr"/>
            <a:r>
              <a:rPr lang="sl-SI" sz="1100" b="1" dirty="0" err="1" smtClean="0"/>
              <a:t>Structure</a:t>
            </a:r>
            <a:r>
              <a:rPr lang="sl-SI" sz="1100" b="1" dirty="0" smtClean="0"/>
              <a:t> </a:t>
            </a:r>
            <a:r>
              <a:rPr lang="sl-SI" sz="1100" b="1" dirty="0" err="1" smtClean="0"/>
              <a:t>of</a:t>
            </a:r>
            <a:r>
              <a:rPr lang="sl-SI" sz="1100" b="1" dirty="0" smtClean="0"/>
              <a:t> </a:t>
            </a:r>
            <a:r>
              <a:rPr lang="sl-SI" sz="1100" b="1" dirty="0" err="1" smtClean="0"/>
              <a:t>payers</a:t>
            </a:r>
            <a:endParaRPr lang="sl-SI" sz="1100" b="1" dirty="0">
              <a:effectLst/>
            </a:endParaRPr>
          </a:p>
        </p:txBody>
      </p:sp>
      <p:cxnSp>
        <p:nvCxnSpPr>
          <p:cNvPr id="15" name="Raven puščični povezovalnik 14"/>
          <p:cNvCxnSpPr/>
          <p:nvPr/>
        </p:nvCxnSpPr>
        <p:spPr>
          <a:xfrm flipV="1">
            <a:off x="3661767" y="5373216"/>
            <a:ext cx="982241" cy="36904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Raven puščični povezovalnik 15"/>
          <p:cNvCxnSpPr/>
          <p:nvPr/>
        </p:nvCxnSpPr>
        <p:spPr>
          <a:xfrm flipH="1">
            <a:off x="2051720" y="5832216"/>
            <a:ext cx="504056" cy="1248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Raven puščični povezovalnik 16"/>
          <p:cNvCxnSpPr/>
          <p:nvPr/>
        </p:nvCxnSpPr>
        <p:spPr>
          <a:xfrm flipH="1">
            <a:off x="3435846" y="4276032"/>
            <a:ext cx="287611" cy="2330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41045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1821656" y="928670"/>
            <a:ext cx="6822310" cy="461665"/>
          </a:xfrm>
          <a:prstGeom prst="rect">
            <a:avLst/>
          </a:prstGeom>
          <a:noFill/>
        </p:spPr>
        <p:txBody>
          <a:bodyPr wrap="square" rtlCol="0">
            <a:spAutoFit/>
          </a:bodyPr>
          <a:lstStyle/>
          <a:p>
            <a:pPr algn="r"/>
            <a:r>
              <a:rPr lang="sl-SI" sz="2400" b="1" dirty="0" err="1" smtClean="0">
                <a:latin typeface="+mj-lt"/>
              </a:rPr>
              <a:t>Structure</a:t>
            </a:r>
            <a:r>
              <a:rPr lang="sl-SI" sz="2400" b="1" dirty="0" smtClean="0">
                <a:latin typeface="+mj-lt"/>
              </a:rPr>
              <a:t> </a:t>
            </a:r>
            <a:r>
              <a:rPr lang="sl-SI" sz="2400" b="1" dirty="0" err="1" smtClean="0">
                <a:latin typeface="+mj-lt"/>
              </a:rPr>
              <a:t>of</a:t>
            </a:r>
            <a:r>
              <a:rPr lang="sl-SI" sz="2400" b="1" dirty="0" smtClean="0">
                <a:latin typeface="+mj-lt"/>
              </a:rPr>
              <a:t> </a:t>
            </a:r>
            <a:r>
              <a:rPr lang="sl-SI" sz="2400" b="1" dirty="0" err="1" smtClean="0">
                <a:latin typeface="+mj-lt"/>
              </a:rPr>
              <a:t>spending</a:t>
            </a:r>
            <a:r>
              <a:rPr lang="sl-SI" sz="2400" b="1" dirty="0" smtClean="0">
                <a:latin typeface="+mj-lt"/>
              </a:rPr>
              <a:t> (</a:t>
            </a:r>
            <a:r>
              <a:rPr lang="sl-SI" sz="2400" b="1" dirty="0" err="1" smtClean="0">
                <a:latin typeface="+mj-lt"/>
              </a:rPr>
              <a:t>based</a:t>
            </a:r>
            <a:r>
              <a:rPr lang="sl-SI" sz="2400" b="1" dirty="0" smtClean="0">
                <a:latin typeface="+mj-lt"/>
              </a:rPr>
              <a:t> on </a:t>
            </a:r>
            <a:r>
              <a:rPr lang="sl-SI" sz="2400" b="1" dirty="0" err="1" smtClean="0">
                <a:latin typeface="+mj-lt"/>
              </a:rPr>
              <a:t>accounting</a:t>
            </a:r>
            <a:r>
              <a:rPr lang="sl-SI" sz="2400" b="1" dirty="0" smtClean="0">
                <a:latin typeface="+mj-lt"/>
              </a:rPr>
              <a:t> </a:t>
            </a:r>
            <a:r>
              <a:rPr lang="sl-SI" sz="2400" b="1" dirty="0" err="1" smtClean="0">
                <a:latin typeface="+mj-lt"/>
              </a:rPr>
              <a:t>entries</a:t>
            </a:r>
            <a:r>
              <a:rPr lang="sl-SI" sz="2400" b="1" dirty="0" smtClean="0">
                <a:latin typeface="+mj-lt"/>
              </a:rPr>
              <a:t>)</a:t>
            </a:r>
            <a:endParaRPr lang="sl-SI" b="1" dirty="0">
              <a:latin typeface="+mj-lt"/>
            </a:endParaRPr>
          </a:p>
        </p:txBody>
      </p:sp>
      <p:sp>
        <p:nvSpPr>
          <p:cNvPr id="6" name="PoljeZBesedilom 5"/>
          <p:cNvSpPr txBox="1"/>
          <p:nvPr/>
        </p:nvSpPr>
        <p:spPr>
          <a:xfrm>
            <a:off x="0" y="5877272"/>
            <a:ext cx="3683798"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495" y="1753800"/>
            <a:ext cx="8565985" cy="3907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a:blip r:embed="rId4"/>
          <a:srcRect/>
          <a:stretch>
            <a:fillRect/>
          </a:stretch>
        </p:blipFill>
        <p:spPr bwMode="auto">
          <a:xfrm>
            <a:off x="571500" y="285750"/>
            <a:ext cx="1143000" cy="1143000"/>
          </a:xfrm>
          <a:prstGeom prst="rect">
            <a:avLst/>
          </a:prstGeom>
          <a:noFill/>
          <a:ln w="9525">
            <a:noFill/>
            <a:miter lim="800000"/>
            <a:headEnd/>
            <a:tailEnd/>
          </a:ln>
        </p:spPr>
      </p:pic>
      <p:sp>
        <p:nvSpPr>
          <p:cNvPr id="13"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
        <p:nvSpPr>
          <p:cNvPr id="14" name="Pravokotnik 13"/>
          <p:cNvSpPr/>
          <p:nvPr/>
        </p:nvSpPr>
        <p:spPr>
          <a:xfrm>
            <a:off x="1547664" y="4797152"/>
            <a:ext cx="2640190" cy="954107"/>
          </a:xfrm>
          <a:prstGeom prst="rect">
            <a:avLst/>
          </a:prstGeom>
          <a:solidFill>
            <a:schemeClr val="bg1">
              <a:lumMod val="95000"/>
            </a:schemeClr>
          </a:solidFill>
        </p:spPr>
        <p:txBody>
          <a:bodyPr wrap="square">
            <a:spAutoFit/>
          </a:bodyPr>
          <a:lstStyle/>
          <a:p>
            <a:pPr algn="ctr"/>
            <a:r>
              <a:rPr lang="sl-SI" sz="1400" b="1" dirty="0" err="1" smtClean="0"/>
              <a:t>Information</a:t>
            </a:r>
            <a:r>
              <a:rPr lang="sl-SI" sz="1400" b="1" dirty="0" smtClean="0"/>
              <a:t> on </a:t>
            </a:r>
            <a:r>
              <a:rPr lang="sl-SI" sz="1400" b="1" dirty="0" err="1" smtClean="0"/>
              <a:t>the</a:t>
            </a:r>
            <a:r>
              <a:rPr lang="sl-SI" sz="1400" b="1" dirty="0" smtClean="0"/>
              <a:t> </a:t>
            </a:r>
            <a:r>
              <a:rPr lang="sl-SI" sz="1400" b="1" dirty="0" err="1" smtClean="0"/>
              <a:t>purpose</a:t>
            </a:r>
            <a:r>
              <a:rPr lang="sl-SI" sz="1400" b="1" dirty="0" smtClean="0"/>
              <a:t> </a:t>
            </a:r>
            <a:r>
              <a:rPr lang="sl-SI" sz="1400" b="1" dirty="0" err="1" smtClean="0"/>
              <a:t>of</a:t>
            </a:r>
            <a:r>
              <a:rPr lang="sl-SI" sz="1400" b="1" dirty="0" smtClean="0"/>
              <a:t> </a:t>
            </a:r>
            <a:r>
              <a:rPr lang="sl-SI" sz="1400" b="1" dirty="0" err="1" smtClean="0"/>
              <a:t>transactions</a:t>
            </a:r>
            <a:r>
              <a:rPr lang="sl-SI" sz="1400" b="1" dirty="0" smtClean="0"/>
              <a:t> </a:t>
            </a:r>
            <a:r>
              <a:rPr lang="sl-SI" sz="1400" b="1" dirty="0" err="1" smtClean="0"/>
              <a:t>derives</a:t>
            </a:r>
            <a:r>
              <a:rPr lang="sl-SI" sz="1400" b="1" dirty="0" smtClean="0"/>
              <a:t> </a:t>
            </a:r>
            <a:r>
              <a:rPr lang="sl-SI" sz="1400" b="1" dirty="0" err="1" smtClean="0"/>
              <a:t>from</a:t>
            </a:r>
            <a:r>
              <a:rPr lang="sl-SI" sz="1400" b="1" dirty="0" smtClean="0"/>
              <a:t> </a:t>
            </a:r>
            <a:r>
              <a:rPr lang="sl-SI" sz="1400" b="1" dirty="0" err="1" smtClean="0"/>
              <a:t>the</a:t>
            </a:r>
            <a:r>
              <a:rPr lang="sl-SI" sz="1400" b="1" dirty="0" smtClean="0"/>
              <a:t> </a:t>
            </a:r>
            <a:r>
              <a:rPr lang="sl-SI" sz="1400" b="1" dirty="0" err="1" smtClean="0"/>
              <a:t>budget</a:t>
            </a:r>
            <a:r>
              <a:rPr lang="sl-SI" sz="1400" b="1" dirty="0" smtClean="0"/>
              <a:t> </a:t>
            </a:r>
            <a:r>
              <a:rPr lang="sl-SI" sz="1400" b="1" dirty="0" err="1" smtClean="0"/>
              <a:t>accounts</a:t>
            </a:r>
            <a:r>
              <a:rPr lang="sl-SI" sz="1400" b="1" dirty="0" smtClean="0"/>
              <a:t> </a:t>
            </a:r>
            <a:r>
              <a:rPr lang="sl-SI" sz="1400" b="1" dirty="0" err="1" smtClean="0"/>
              <a:t>database</a:t>
            </a:r>
            <a:endParaRPr lang="sl-SI" sz="1400" b="1" dirty="0">
              <a:effectLst/>
            </a:endParaRPr>
          </a:p>
        </p:txBody>
      </p:sp>
      <p:sp>
        <p:nvSpPr>
          <p:cNvPr id="15" name="Pravokotnik 14"/>
          <p:cNvSpPr/>
          <p:nvPr/>
        </p:nvSpPr>
        <p:spPr>
          <a:xfrm>
            <a:off x="6948264" y="3068960"/>
            <a:ext cx="1800200" cy="1107996"/>
          </a:xfrm>
          <a:prstGeom prst="rect">
            <a:avLst/>
          </a:prstGeom>
          <a:solidFill>
            <a:schemeClr val="bg1">
              <a:lumMod val="95000"/>
            </a:schemeClr>
          </a:solidFill>
        </p:spPr>
        <p:txBody>
          <a:bodyPr wrap="square">
            <a:spAutoFit/>
          </a:bodyPr>
          <a:lstStyle/>
          <a:p>
            <a:r>
              <a:rPr lang="sl-SI" sz="1100" b="1" dirty="0" err="1" smtClean="0"/>
              <a:t>Example</a:t>
            </a:r>
            <a:r>
              <a:rPr lang="sl-SI" sz="1100" b="1" dirty="0" smtClean="0"/>
              <a:t> </a:t>
            </a:r>
            <a:r>
              <a:rPr lang="sl-SI" sz="1100" b="1" dirty="0" err="1" smtClean="0"/>
              <a:t>of</a:t>
            </a:r>
            <a:r>
              <a:rPr lang="sl-SI" sz="1100" b="1" dirty="0" smtClean="0"/>
              <a:t> </a:t>
            </a:r>
            <a:r>
              <a:rPr lang="sl-SI" sz="1100" b="1" dirty="0" err="1" smtClean="0"/>
              <a:t>expenses</a:t>
            </a:r>
            <a:r>
              <a:rPr lang="sl-SI" sz="1100" b="1" dirty="0" smtClean="0"/>
              <a:t>:</a:t>
            </a:r>
          </a:p>
          <a:p>
            <a:r>
              <a:rPr lang="sl-SI" sz="1100" b="1" dirty="0" smtClean="0"/>
              <a:t>- </a:t>
            </a:r>
            <a:r>
              <a:rPr lang="sl-SI" sz="1100" b="1" dirty="0" err="1" smtClean="0"/>
              <a:t>Electricity</a:t>
            </a:r>
            <a:endParaRPr lang="sl-SI" sz="1100" b="1" dirty="0" smtClean="0"/>
          </a:p>
          <a:p>
            <a:r>
              <a:rPr lang="sl-SI" sz="1100" b="1" dirty="0" smtClean="0">
                <a:effectLst/>
              </a:rPr>
              <a:t>- </a:t>
            </a:r>
            <a:r>
              <a:rPr lang="sl-SI" sz="1100" b="1" dirty="0" err="1" smtClean="0">
                <a:effectLst/>
              </a:rPr>
              <a:t>Waste</a:t>
            </a:r>
            <a:endParaRPr lang="sl-SI" sz="1100" b="1" dirty="0" smtClean="0">
              <a:effectLst/>
            </a:endParaRPr>
          </a:p>
          <a:p>
            <a:r>
              <a:rPr lang="sl-SI" sz="1100" b="1" dirty="0" smtClean="0">
                <a:effectLst/>
              </a:rPr>
              <a:t>- </a:t>
            </a:r>
            <a:r>
              <a:rPr lang="sl-SI" sz="1100" b="1" dirty="0" err="1" smtClean="0">
                <a:effectLst/>
              </a:rPr>
              <a:t>Fuel</a:t>
            </a:r>
            <a:r>
              <a:rPr lang="sl-SI" sz="1100" b="1" dirty="0" smtClean="0">
                <a:effectLst/>
              </a:rPr>
              <a:t> </a:t>
            </a:r>
            <a:r>
              <a:rPr lang="sl-SI" sz="1100" b="1" dirty="0" err="1" smtClean="0">
                <a:effectLst/>
              </a:rPr>
              <a:t>and</a:t>
            </a:r>
            <a:r>
              <a:rPr lang="sl-SI" sz="1100" b="1" dirty="0" smtClean="0">
                <a:effectLst/>
              </a:rPr>
              <a:t> </a:t>
            </a:r>
            <a:r>
              <a:rPr lang="sl-SI" sz="1100" b="1" dirty="0" err="1" smtClean="0">
                <a:effectLst/>
              </a:rPr>
              <a:t>heating</a:t>
            </a:r>
            <a:endParaRPr lang="sl-SI" sz="1100" b="1" dirty="0" smtClean="0">
              <a:effectLst/>
            </a:endParaRPr>
          </a:p>
          <a:p>
            <a:r>
              <a:rPr lang="sl-SI" sz="1100" b="1" dirty="0" smtClean="0">
                <a:effectLst/>
              </a:rPr>
              <a:t>- </a:t>
            </a:r>
            <a:r>
              <a:rPr lang="sl-SI" sz="1100" b="1" dirty="0" err="1" smtClean="0">
                <a:effectLst/>
              </a:rPr>
              <a:t>Protection</a:t>
            </a:r>
            <a:r>
              <a:rPr lang="sl-SI" sz="1100" b="1" dirty="0" smtClean="0">
                <a:effectLst/>
              </a:rPr>
              <a:t> </a:t>
            </a:r>
            <a:r>
              <a:rPr lang="sl-SI" sz="1100" b="1" dirty="0" err="1" smtClean="0">
                <a:effectLst/>
              </a:rPr>
              <a:t>of</a:t>
            </a:r>
            <a:r>
              <a:rPr lang="sl-SI" sz="1100" b="1" dirty="0" smtClean="0">
                <a:effectLst/>
              </a:rPr>
              <a:t> </a:t>
            </a:r>
            <a:r>
              <a:rPr lang="sl-SI" sz="1100" b="1" dirty="0" err="1" smtClean="0">
                <a:effectLst/>
              </a:rPr>
              <a:t>building</a:t>
            </a:r>
            <a:endParaRPr lang="sl-SI" sz="1100" b="1" dirty="0" smtClean="0">
              <a:effectLst/>
            </a:endParaRPr>
          </a:p>
          <a:p>
            <a:r>
              <a:rPr lang="sl-SI" sz="1100" b="1" dirty="0" smtClean="0">
                <a:effectLst/>
              </a:rPr>
              <a:t>- …</a:t>
            </a:r>
            <a:endParaRPr lang="sl-SI" sz="1100" b="1" dirty="0">
              <a:effectLst/>
            </a:endParaRPr>
          </a:p>
        </p:txBody>
      </p:sp>
    </p:spTree>
    <p:extLst>
      <p:ext uri="{BB962C8B-B14F-4D97-AF65-F5344CB8AC3E}">
        <p14:creationId xmlns:p14="http://schemas.microsoft.com/office/powerpoint/2010/main" val="127569009"/>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2483768" y="928670"/>
            <a:ext cx="6160198" cy="461665"/>
          </a:xfrm>
          <a:prstGeom prst="rect">
            <a:avLst/>
          </a:prstGeom>
          <a:noFill/>
        </p:spPr>
        <p:txBody>
          <a:bodyPr wrap="square" rtlCol="0">
            <a:spAutoFit/>
          </a:bodyPr>
          <a:lstStyle/>
          <a:p>
            <a:pPr algn="r"/>
            <a:r>
              <a:rPr lang="sl-SI" sz="2400" b="1" dirty="0" err="1" smtClean="0">
                <a:latin typeface="+mj-lt"/>
              </a:rPr>
              <a:t>Details</a:t>
            </a:r>
            <a:r>
              <a:rPr lang="sl-SI" sz="2400" b="1" dirty="0" smtClean="0">
                <a:latin typeface="+mj-lt"/>
              </a:rPr>
              <a:t> </a:t>
            </a:r>
            <a:r>
              <a:rPr lang="sl-SI" sz="2400" b="1" dirty="0" err="1" smtClean="0">
                <a:latin typeface="+mj-lt"/>
              </a:rPr>
              <a:t>about</a:t>
            </a:r>
            <a:r>
              <a:rPr lang="sl-SI" sz="2400" b="1" dirty="0" smtClean="0">
                <a:latin typeface="+mj-lt"/>
              </a:rPr>
              <a:t> </a:t>
            </a:r>
            <a:r>
              <a:rPr lang="sl-SI" sz="2400" b="1" dirty="0" err="1" smtClean="0">
                <a:latin typeface="+mj-lt"/>
              </a:rPr>
              <a:t>transactions</a:t>
            </a:r>
            <a:r>
              <a:rPr lang="sl-SI" sz="2400" b="1" dirty="0" smtClean="0">
                <a:latin typeface="+mj-lt"/>
              </a:rPr>
              <a:t> </a:t>
            </a:r>
            <a:r>
              <a:rPr lang="sl-SI" sz="2400" b="1" dirty="0" err="1" smtClean="0">
                <a:latin typeface="+mj-lt"/>
              </a:rPr>
              <a:t>over</a:t>
            </a:r>
            <a:r>
              <a:rPr lang="sl-SI" sz="2400" b="1" dirty="0" smtClean="0">
                <a:latin typeface="+mj-lt"/>
              </a:rPr>
              <a:t> 2.000 EUR</a:t>
            </a:r>
            <a:endParaRPr lang="sl-SI" b="1" dirty="0">
              <a:latin typeface="+mj-lt"/>
            </a:endParaRPr>
          </a:p>
        </p:txBody>
      </p:sp>
      <p:sp>
        <p:nvSpPr>
          <p:cNvPr id="6" name="PoljeZBesedilom 5"/>
          <p:cNvSpPr txBox="1"/>
          <p:nvPr/>
        </p:nvSpPr>
        <p:spPr>
          <a:xfrm>
            <a:off x="571500" y="5949280"/>
            <a:ext cx="3504286"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532" y="1462344"/>
            <a:ext cx="6829797" cy="4486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Pravokotnik 1"/>
          <p:cNvSpPr/>
          <p:nvPr/>
        </p:nvSpPr>
        <p:spPr>
          <a:xfrm>
            <a:off x="6156177" y="4751566"/>
            <a:ext cx="2376264" cy="738664"/>
          </a:xfrm>
          <a:prstGeom prst="rect">
            <a:avLst/>
          </a:prstGeom>
          <a:solidFill>
            <a:schemeClr val="bg1">
              <a:lumMod val="95000"/>
            </a:schemeClr>
          </a:solidFill>
        </p:spPr>
        <p:txBody>
          <a:bodyPr wrap="square">
            <a:spAutoFit/>
          </a:bodyPr>
          <a:lstStyle/>
          <a:p>
            <a:pPr algn="ctr"/>
            <a:r>
              <a:rPr lang="sl-SI" sz="1400" b="1" dirty="0" err="1"/>
              <a:t>D</a:t>
            </a:r>
            <a:r>
              <a:rPr lang="sl-SI" sz="1400" b="1" dirty="0" err="1" smtClean="0"/>
              <a:t>escription</a:t>
            </a:r>
            <a:r>
              <a:rPr lang="sl-SI" sz="1400" b="1" dirty="0" smtClean="0"/>
              <a:t> </a:t>
            </a:r>
            <a:r>
              <a:rPr lang="sl-SI" sz="1400" b="1" dirty="0" err="1" smtClean="0"/>
              <a:t>taken</a:t>
            </a:r>
            <a:r>
              <a:rPr lang="sl-SI" sz="1400" b="1" dirty="0" smtClean="0"/>
              <a:t> </a:t>
            </a:r>
            <a:r>
              <a:rPr lang="sl-SI" sz="1400" b="1" dirty="0" err="1" smtClean="0"/>
              <a:t>from</a:t>
            </a:r>
            <a:r>
              <a:rPr lang="sl-SI" sz="1400" b="1" dirty="0" smtClean="0"/>
              <a:t> </a:t>
            </a:r>
            <a:r>
              <a:rPr lang="sl-SI" sz="1400" b="1" dirty="0" err="1" smtClean="0"/>
              <a:t>the</a:t>
            </a:r>
            <a:r>
              <a:rPr lang="sl-SI" sz="1400" b="1" dirty="0" smtClean="0"/>
              <a:t> </a:t>
            </a:r>
            <a:r>
              <a:rPr lang="sl-SI" sz="1400" b="1" dirty="0" err="1" smtClean="0"/>
              <a:t>budget</a:t>
            </a:r>
            <a:r>
              <a:rPr lang="sl-SI" sz="1400" b="1" dirty="0" smtClean="0"/>
              <a:t> </a:t>
            </a:r>
            <a:r>
              <a:rPr lang="sl-SI" sz="1400" b="1" dirty="0" err="1" smtClean="0"/>
              <a:t>account</a:t>
            </a:r>
            <a:r>
              <a:rPr lang="sl-SI" sz="1400" b="1" dirty="0" smtClean="0"/>
              <a:t> </a:t>
            </a:r>
            <a:r>
              <a:rPr lang="sl-SI" sz="1400" b="1" dirty="0" err="1" smtClean="0"/>
              <a:t>and</a:t>
            </a:r>
            <a:r>
              <a:rPr lang="sl-SI" sz="1400" b="1" dirty="0" smtClean="0"/>
              <a:t> </a:t>
            </a:r>
            <a:r>
              <a:rPr lang="sl-SI" sz="1400" b="1" dirty="0" err="1" smtClean="0"/>
              <a:t>budget</a:t>
            </a:r>
            <a:r>
              <a:rPr lang="sl-SI" sz="1400" b="1" dirty="0" smtClean="0"/>
              <a:t> </a:t>
            </a:r>
            <a:r>
              <a:rPr lang="sl-SI" sz="1400" b="1" dirty="0" err="1" smtClean="0"/>
              <a:t>item</a:t>
            </a:r>
            <a:endParaRPr lang="sl-SI" sz="1400" b="1" dirty="0">
              <a:effectLst/>
            </a:endParaRPr>
          </a:p>
        </p:txBody>
      </p:sp>
      <p:sp>
        <p:nvSpPr>
          <p:cNvPr id="12"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
        <p:nvSpPr>
          <p:cNvPr id="13" name="Pravokotnik 12"/>
          <p:cNvSpPr/>
          <p:nvPr/>
        </p:nvSpPr>
        <p:spPr>
          <a:xfrm>
            <a:off x="6516217" y="2708920"/>
            <a:ext cx="2016224" cy="738664"/>
          </a:xfrm>
          <a:prstGeom prst="rect">
            <a:avLst/>
          </a:prstGeom>
          <a:solidFill>
            <a:schemeClr val="bg1">
              <a:lumMod val="95000"/>
            </a:schemeClr>
          </a:solidFill>
        </p:spPr>
        <p:txBody>
          <a:bodyPr wrap="square">
            <a:spAutoFit/>
          </a:bodyPr>
          <a:lstStyle/>
          <a:p>
            <a:pPr algn="ctr"/>
            <a:r>
              <a:rPr lang="sl-SI" sz="1400" b="1" dirty="0" err="1" smtClean="0"/>
              <a:t>Public</a:t>
            </a:r>
            <a:r>
              <a:rPr lang="sl-SI" sz="1400" b="1" dirty="0" smtClean="0"/>
              <a:t> </a:t>
            </a:r>
            <a:r>
              <a:rPr lang="sl-SI" sz="1400" b="1" dirty="0" err="1" smtClean="0"/>
              <a:t>procurements</a:t>
            </a:r>
            <a:r>
              <a:rPr lang="sl-SI" sz="1400" b="1" dirty="0" smtClean="0"/>
              <a:t> </a:t>
            </a:r>
            <a:r>
              <a:rPr lang="sl-SI" sz="1400" b="1" dirty="0" err="1" smtClean="0"/>
              <a:t>granted</a:t>
            </a:r>
            <a:r>
              <a:rPr lang="sl-SI" sz="1400" b="1" dirty="0" smtClean="0"/>
              <a:t> to </a:t>
            </a:r>
            <a:r>
              <a:rPr lang="sl-SI" sz="1400" b="1" dirty="0" err="1" smtClean="0"/>
              <a:t>the</a:t>
            </a:r>
            <a:r>
              <a:rPr lang="sl-SI" sz="1400" b="1" dirty="0" smtClean="0"/>
              <a:t> </a:t>
            </a:r>
            <a:r>
              <a:rPr lang="sl-SI" sz="1400" b="1" dirty="0" err="1" smtClean="0"/>
              <a:t>selected</a:t>
            </a:r>
            <a:r>
              <a:rPr lang="sl-SI" sz="1400" b="1" dirty="0" smtClean="0"/>
              <a:t> </a:t>
            </a:r>
            <a:r>
              <a:rPr lang="sl-SI" sz="1400" b="1" dirty="0" err="1" smtClean="0"/>
              <a:t>company</a:t>
            </a:r>
            <a:endParaRPr lang="sl-SI" sz="1400" b="1" dirty="0">
              <a:effectLst/>
            </a:endParaRPr>
          </a:p>
        </p:txBody>
      </p:sp>
      <p:cxnSp>
        <p:nvCxnSpPr>
          <p:cNvPr id="4" name="Raven puščični povezovalnik 3"/>
          <p:cNvCxnSpPr/>
          <p:nvPr/>
        </p:nvCxnSpPr>
        <p:spPr>
          <a:xfrm flipH="1">
            <a:off x="4860032" y="3078252"/>
            <a:ext cx="1656185" cy="62756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Raven puščični povezovalnik 13"/>
          <p:cNvCxnSpPr/>
          <p:nvPr/>
        </p:nvCxnSpPr>
        <p:spPr>
          <a:xfrm flipH="1">
            <a:off x="4644008" y="5013176"/>
            <a:ext cx="1512170" cy="7200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Pravokotnik 14"/>
          <p:cNvSpPr/>
          <p:nvPr/>
        </p:nvSpPr>
        <p:spPr>
          <a:xfrm>
            <a:off x="4075786" y="1962418"/>
            <a:ext cx="1514152" cy="523220"/>
          </a:xfrm>
          <a:prstGeom prst="rect">
            <a:avLst/>
          </a:prstGeom>
          <a:solidFill>
            <a:schemeClr val="bg1">
              <a:lumMod val="95000"/>
            </a:schemeClr>
          </a:solidFill>
        </p:spPr>
        <p:txBody>
          <a:bodyPr wrap="square">
            <a:spAutoFit/>
          </a:bodyPr>
          <a:lstStyle/>
          <a:p>
            <a:pPr algn="ctr"/>
            <a:r>
              <a:rPr lang="sl-SI" sz="1400" b="1" dirty="0" smtClean="0"/>
              <a:t>Bank </a:t>
            </a:r>
            <a:r>
              <a:rPr lang="sl-SI" sz="1400" b="1" dirty="0" err="1" smtClean="0"/>
              <a:t>account</a:t>
            </a:r>
            <a:r>
              <a:rPr lang="sl-SI" sz="1400" b="1" dirty="0" smtClean="0"/>
              <a:t> </a:t>
            </a:r>
            <a:r>
              <a:rPr lang="sl-SI" sz="1400" b="1" dirty="0" err="1" smtClean="0"/>
              <a:t>of</a:t>
            </a:r>
            <a:r>
              <a:rPr lang="sl-SI" sz="1400" b="1" dirty="0" smtClean="0"/>
              <a:t> a </a:t>
            </a:r>
            <a:r>
              <a:rPr lang="sl-SI" sz="1400" b="1" dirty="0" err="1" smtClean="0"/>
              <a:t>company</a:t>
            </a:r>
            <a:endParaRPr lang="sl-SI" sz="1400" b="1" dirty="0">
              <a:effectLst/>
            </a:endParaRPr>
          </a:p>
        </p:txBody>
      </p:sp>
      <p:sp>
        <p:nvSpPr>
          <p:cNvPr id="16" name="Pravokotnik 15"/>
          <p:cNvSpPr/>
          <p:nvPr/>
        </p:nvSpPr>
        <p:spPr>
          <a:xfrm>
            <a:off x="1979713" y="2816642"/>
            <a:ext cx="2016223" cy="523220"/>
          </a:xfrm>
          <a:prstGeom prst="rect">
            <a:avLst/>
          </a:prstGeom>
          <a:solidFill>
            <a:schemeClr val="bg1">
              <a:lumMod val="95000"/>
            </a:schemeClr>
          </a:solidFill>
        </p:spPr>
        <p:txBody>
          <a:bodyPr wrap="square">
            <a:spAutoFit/>
          </a:bodyPr>
          <a:lstStyle/>
          <a:p>
            <a:pPr algn="ctr"/>
            <a:r>
              <a:rPr lang="sl-SI" sz="1400" b="1" dirty="0" err="1"/>
              <a:t>D</a:t>
            </a:r>
            <a:r>
              <a:rPr lang="sl-SI" sz="1400" b="1" dirty="0" err="1" smtClean="0"/>
              <a:t>ate</a:t>
            </a:r>
            <a:r>
              <a:rPr lang="sl-SI" sz="1400" b="1" dirty="0" smtClean="0"/>
              <a:t> </a:t>
            </a:r>
            <a:r>
              <a:rPr lang="sl-SI" sz="1400" b="1" dirty="0" err="1" smtClean="0"/>
              <a:t>and</a:t>
            </a:r>
            <a:r>
              <a:rPr lang="sl-SI" sz="1400" b="1" dirty="0" smtClean="0"/>
              <a:t> </a:t>
            </a:r>
            <a:r>
              <a:rPr lang="sl-SI" sz="1400" b="1" dirty="0" err="1" smtClean="0"/>
              <a:t>amount</a:t>
            </a:r>
            <a:r>
              <a:rPr lang="sl-SI" sz="1400" b="1" dirty="0" smtClean="0"/>
              <a:t>  </a:t>
            </a:r>
            <a:r>
              <a:rPr lang="sl-SI" sz="1400" b="1" dirty="0" err="1" smtClean="0"/>
              <a:t>of</a:t>
            </a:r>
            <a:r>
              <a:rPr lang="sl-SI" sz="1400" b="1" dirty="0" smtClean="0"/>
              <a:t> </a:t>
            </a:r>
            <a:r>
              <a:rPr lang="sl-SI" sz="1400" b="1" dirty="0" err="1" smtClean="0"/>
              <a:t>transaction</a:t>
            </a:r>
            <a:r>
              <a:rPr lang="sl-SI" sz="1400" b="1" dirty="0" smtClean="0"/>
              <a:t> (in EUR)</a:t>
            </a:r>
            <a:endParaRPr lang="sl-SI" sz="1400" b="1" dirty="0">
              <a:effectLst/>
            </a:endParaRPr>
          </a:p>
        </p:txBody>
      </p:sp>
      <p:cxnSp>
        <p:nvCxnSpPr>
          <p:cNvPr id="17" name="Raven puščični povezovalnik 16"/>
          <p:cNvCxnSpPr/>
          <p:nvPr/>
        </p:nvCxnSpPr>
        <p:spPr>
          <a:xfrm>
            <a:off x="5589939" y="2204864"/>
            <a:ext cx="854269" cy="1248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 name="Raven puščični povezovalnik 18"/>
          <p:cNvCxnSpPr/>
          <p:nvPr/>
        </p:nvCxnSpPr>
        <p:spPr>
          <a:xfrm flipH="1">
            <a:off x="2051720" y="3380464"/>
            <a:ext cx="298998" cy="120066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Raven puščični povezovalnik 20"/>
          <p:cNvCxnSpPr/>
          <p:nvPr/>
        </p:nvCxnSpPr>
        <p:spPr>
          <a:xfrm flipH="1">
            <a:off x="1259632" y="3339862"/>
            <a:ext cx="1019079" cy="124126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23" name="Picture 2"/>
          <p:cNvPicPr>
            <a:picLocks noChangeAspect="1" noChangeArrowheads="1"/>
          </p:cNvPicPr>
          <p:nvPr/>
        </p:nvPicPr>
        <p:blipFill>
          <a:blip r:embed="rId4"/>
          <a:srcRect/>
          <a:stretch>
            <a:fillRect/>
          </a:stretch>
        </p:blipFill>
        <p:spPr bwMode="auto">
          <a:xfrm>
            <a:off x="571500" y="285750"/>
            <a:ext cx="1143000" cy="1143000"/>
          </a:xfrm>
          <a:prstGeom prst="rect">
            <a:avLst/>
          </a:prstGeom>
          <a:noFill/>
          <a:ln w="9525">
            <a:noFill/>
            <a:miter lim="800000"/>
            <a:headEnd/>
            <a:tailEnd/>
          </a:ln>
        </p:spPr>
      </p:pic>
    </p:spTree>
    <p:extLst>
      <p:ext uri="{BB962C8B-B14F-4D97-AF65-F5344CB8AC3E}">
        <p14:creationId xmlns:p14="http://schemas.microsoft.com/office/powerpoint/2010/main" val="2916607153"/>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2323643" y="928670"/>
            <a:ext cx="6320323" cy="400110"/>
          </a:xfrm>
          <a:prstGeom prst="rect">
            <a:avLst/>
          </a:prstGeom>
          <a:noFill/>
        </p:spPr>
        <p:txBody>
          <a:bodyPr wrap="square" rtlCol="0">
            <a:spAutoFit/>
          </a:bodyPr>
          <a:lstStyle/>
          <a:p>
            <a:pPr algn="r"/>
            <a:r>
              <a:rPr lang="sl-SI" sz="2000" b="1" dirty="0" err="1" smtClean="0">
                <a:latin typeface="+mj-lt"/>
              </a:rPr>
              <a:t>Management</a:t>
            </a:r>
            <a:r>
              <a:rPr lang="sl-SI" sz="2000" b="1" dirty="0" smtClean="0">
                <a:latin typeface="+mj-lt"/>
              </a:rPr>
              <a:t> </a:t>
            </a:r>
            <a:r>
              <a:rPr lang="sl-SI" sz="2000" b="1" dirty="0" err="1" smtClean="0">
                <a:latin typeface="+mj-lt"/>
              </a:rPr>
              <a:t>and</a:t>
            </a:r>
            <a:r>
              <a:rPr lang="sl-SI" sz="2000" b="1" dirty="0" smtClean="0">
                <a:latin typeface="+mj-lt"/>
              </a:rPr>
              <a:t> </a:t>
            </a:r>
            <a:r>
              <a:rPr lang="sl-SI" sz="2000" b="1" dirty="0" err="1" smtClean="0">
                <a:latin typeface="+mj-lt"/>
              </a:rPr>
              <a:t>supervisory</a:t>
            </a:r>
            <a:r>
              <a:rPr lang="sl-SI" sz="2000" b="1" dirty="0" smtClean="0">
                <a:latin typeface="+mj-lt"/>
              </a:rPr>
              <a:t> </a:t>
            </a:r>
            <a:r>
              <a:rPr lang="sl-SI" sz="2000" b="1" dirty="0" err="1" smtClean="0">
                <a:latin typeface="+mj-lt"/>
              </a:rPr>
              <a:t>structure</a:t>
            </a:r>
            <a:r>
              <a:rPr lang="sl-SI" sz="2000" b="1" dirty="0" smtClean="0">
                <a:latin typeface="+mj-lt"/>
              </a:rPr>
              <a:t> </a:t>
            </a:r>
            <a:r>
              <a:rPr lang="sl-SI" sz="2000" b="1" dirty="0" err="1" smtClean="0">
                <a:latin typeface="+mj-lt"/>
              </a:rPr>
              <a:t>of</a:t>
            </a:r>
            <a:r>
              <a:rPr lang="sl-SI" sz="2000" b="1" dirty="0" smtClean="0">
                <a:latin typeface="+mj-lt"/>
              </a:rPr>
              <a:t> </a:t>
            </a:r>
            <a:r>
              <a:rPr lang="sl-SI" sz="2000" b="1" dirty="0" err="1" smtClean="0">
                <a:latin typeface="+mj-lt"/>
              </a:rPr>
              <a:t>the</a:t>
            </a:r>
            <a:r>
              <a:rPr lang="sl-SI" sz="2000" b="1" dirty="0" smtClean="0">
                <a:latin typeface="+mj-lt"/>
              </a:rPr>
              <a:t> </a:t>
            </a:r>
            <a:r>
              <a:rPr lang="sl-SI" sz="2000" b="1" dirty="0" err="1" smtClean="0">
                <a:latin typeface="+mj-lt"/>
              </a:rPr>
              <a:t>companies</a:t>
            </a:r>
            <a:endParaRPr lang="sl-SI" sz="1600" b="1" dirty="0">
              <a:latin typeface="+mj-lt"/>
            </a:endParaRPr>
          </a:p>
        </p:txBody>
      </p:sp>
      <p:sp>
        <p:nvSpPr>
          <p:cNvPr id="6" name="PoljeZBesedilom 5"/>
          <p:cNvSpPr txBox="1"/>
          <p:nvPr/>
        </p:nvSpPr>
        <p:spPr>
          <a:xfrm>
            <a:off x="562962" y="6237312"/>
            <a:ext cx="3504286"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428750"/>
            <a:ext cx="7423745" cy="4808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Pravokotnik 10"/>
          <p:cNvSpPr/>
          <p:nvPr/>
        </p:nvSpPr>
        <p:spPr>
          <a:xfrm>
            <a:off x="2516173" y="2401724"/>
            <a:ext cx="1767795" cy="523220"/>
          </a:xfrm>
          <a:prstGeom prst="rect">
            <a:avLst/>
          </a:prstGeom>
          <a:solidFill>
            <a:schemeClr val="bg1">
              <a:lumMod val="95000"/>
            </a:schemeClr>
          </a:solidFill>
        </p:spPr>
        <p:txBody>
          <a:bodyPr wrap="square">
            <a:spAutoFit/>
          </a:bodyPr>
          <a:lstStyle/>
          <a:p>
            <a:pPr algn="ctr"/>
            <a:r>
              <a:rPr lang="sl-SI" sz="1400" b="1" dirty="0" err="1" smtClean="0"/>
              <a:t>Members</a:t>
            </a:r>
            <a:r>
              <a:rPr lang="sl-SI" sz="1400" b="1" dirty="0" smtClean="0"/>
              <a:t> </a:t>
            </a:r>
            <a:r>
              <a:rPr lang="sl-SI" sz="1400" b="1" dirty="0" err="1" smtClean="0"/>
              <a:t>of</a:t>
            </a:r>
            <a:r>
              <a:rPr lang="sl-SI" sz="1400" b="1" dirty="0" smtClean="0"/>
              <a:t> </a:t>
            </a:r>
            <a:r>
              <a:rPr lang="sl-SI" sz="1400" b="1" dirty="0" err="1" smtClean="0"/>
              <a:t>the</a:t>
            </a:r>
            <a:r>
              <a:rPr lang="sl-SI" sz="1400" b="1" dirty="0" smtClean="0"/>
              <a:t> </a:t>
            </a:r>
            <a:r>
              <a:rPr lang="sl-SI" sz="1400" b="1" dirty="0" err="1" smtClean="0"/>
              <a:t>supervisory</a:t>
            </a:r>
            <a:r>
              <a:rPr lang="sl-SI" sz="1400" b="1" dirty="0" smtClean="0"/>
              <a:t> </a:t>
            </a:r>
            <a:r>
              <a:rPr lang="sl-SI" sz="1400" b="1" dirty="0" err="1" smtClean="0"/>
              <a:t>board</a:t>
            </a:r>
            <a:endParaRPr lang="sl-SI" sz="1400" b="1" dirty="0" smtClean="0"/>
          </a:p>
        </p:txBody>
      </p:sp>
      <p:sp>
        <p:nvSpPr>
          <p:cNvPr id="12" name="Pravokotnik 11"/>
          <p:cNvSpPr/>
          <p:nvPr/>
        </p:nvSpPr>
        <p:spPr>
          <a:xfrm>
            <a:off x="2659592" y="4489956"/>
            <a:ext cx="1336344" cy="523220"/>
          </a:xfrm>
          <a:prstGeom prst="rect">
            <a:avLst/>
          </a:prstGeom>
          <a:solidFill>
            <a:schemeClr val="bg1">
              <a:lumMod val="95000"/>
            </a:schemeClr>
          </a:solidFill>
        </p:spPr>
        <p:txBody>
          <a:bodyPr wrap="square">
            <a:spAutoFit/>
          </a:bodyPr>
          <a:lstStyle/>
          <a:p>
            <a:pPr algn="ctr"/>
            <a:r>
              <a:rPr lang="sl-SI" sz="1400" b="1" dirty="0" err="1" smtClean="0"/>
              <a:t>Management</a:t>
            </a:r>
            <a:r>
              <a:rPr lang="sl-SI" sz="1400" b="1" dirty="0" smtClean="0"/>
              <a:t> </a:t>
            </a:r>
            <a:r>
              <a:rPr lang="sl-SI" sz="1400" b="1" dirty="0" err="1" smtClean="0"/>
              <a:t>structure</a:t>
            </a:r>
            <a:endParaRPr lang="sl-SI" sz="1400" b="1" dirty="0" smtClean="0"/>
          </a:p>
        </p:txBody>
      </p:sp>
    </p:spTree>
    <p:extLst>
      <p:ext uri="{BB962C8B-B14F-4D97-AF65-F5344CB8AC3E}">
        <p14:creationId xmlns:p14="http://schemas.microsoft.com/office/powerpoint/2010/main" val="2720679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Dependence</a:t>
            </a:r>
            <a:r>
              <a:rPr lang="sl-SI" sz="2400" b="1" dirty="0" smtClean="0">
                <a:latin typeface="+mj-lt"/>
              </a:rPr>
              <a:t> </a:t>
            </a:r>
            <a:r>
              <a:rPr lang="sl-SI" sz="2400" b="1" dirty="0" err="1" smtClean="0">
                <a:latin typeface="+mj-lt"/>
              </a:rPr>
              <a:t>from</a:t>
            </a:r>
            <a:r>
              <a:rPr lang="sl-SI" sz="2400" b="1" dirty="0" smtClean="0">
                <a:latin typeface="+mj-lt"/>
              </a:rPr>
              <a:t> </a:t>
            </a:r>
            <a:r>
              <a:rPr lang="sl-SI" sz="2400" b="1" dirty="0" err="1" smtClean="0">
                <a:latin typeface="+mj-lt"/>
              </a:rPr>
              <a:t>public</a:t>
            </a:r>
            <a:r>
              <a:rPr lang="sl-SI" sz="2400" b="1" dirty="0" smtClean="0">
                <a:latin typeface="+mj-lt"/>
              </a:rPr>
              <a:t> </a:t>
            </a:r>
            <a:r>
              <a:rPr lang="sl-SI" sz="2400" b="1" dirty="0" err="1" smtClean="0">
                <a:latin typeface="+mj-lt"/>
              </a:rPr>
              <a:t>sector</a:t>
            </a:r>
            <a:endParaRPr lang="sl-SI" b="1" dirty="0">
              <a:latin typeface="+mj-lt"/>
            </a:endParaRPr>
          </a:p>
        </p:txBody>
      </p:sp>
      <p:sp>
        <p:nvSpPr>
          <p:cNvPr id="6" name="Pravokotnik 5"/>
          <p:cNvSpPr/>
          <p:nvPr/>
        </p:nvSpPr>
        <p:spPr>
          <a:xfrm>
            <a:off x="539552" y="6309320"/>
            <a:ext cx="8281403" cy="338554"/>
          </a:xfrm>
          <a:prstGeom prst="rect">
            <a:avLst/>
          </a:prstGeom>
        </p:spPr>
        <p:txBody>
          <a:bodyPr wrap="square">
            <a:spAutoFit/>
          </a:bodyPr>
          <a:lstStyle/>
          <a:p>
            <a:r>
              <a:rPr lang="sl-SI" sz="1600" dirty="0" err="1" smtClean="0"/>
              <a:t>Data</a:t>
            </a:r>
            <a:r>
              <a:rPr lang="sl-SI" sz="1600" dirty="0" smtClean="0"/>
              <a:t> </a:t>
            </a:r>
            <a:r>
              <a:rPr lang="sl-SI" sz="1600" dirty="0" err="1" smtClean="0"/>
              <a:t>from</a:t>
            </a:r>
            <a:r>
              <a:rPr lang="sl-SI" sz="1600" dirty="0" smtClean="0"/>
              <a:t> </a:t>
            </a:r>
            <a:r>
              <a:rPr lang="sl-SI" sz="1600" dirty="0" err="1" smtClean="0"/>
              <a:t>annual</a:t>
            </a:r>
            <a:r>
              <a:rPr lang="sl-SI" sz="1600" dirty="0" smtClean="0"/>
              <a:t> </a:t>
            </a:r>
            <a:r>
              <a:rPr lang="sl-SI" sz="1600" dirty="0" err="1" smtClean="0"/>
              <a:t>reports</a:t>
            </a:r>
            <a:r>
              <a:rPr lang="sl-SI" sz="1600" dirty="0" smtClean="0"/>
              <a:t> </a:t>
            </a:r>
            <a:r>
              <a:rPr lang="sl-SI" sz="1600" dirty="0" err="1" smtClean="0"/>
              <a:t>combined</a:t>
            </a:r>
            <a:r>
              <a:rPr lang="sl-SI" sz="1600" dirty="0" smtClean="0"/>
              <a:t> </a:t>
            </a:r>
            <a:r>
              <a:rPr lang="sl-SI" sz="1600" dirty="0" err="1" smtClean="0"/>
              <a:t>with</a:t>
            </a:r>
            <a:r>
              <a:rPr lang="sl-SI" sz="1600" dirty="0" smtClean="0"/>
              <a:t> </a:t>
            </a:r>
            <a:r>
              <a:rPr lang="sl-SI" sz="1600" dirty="0" err="1" smtClean="0"/>
              <a:t>data</a:t>
            </a:r>
            <a:r>
              <a:rPr lang="sl-SI" sz="1600" dirty="0" smtClean="0"/>
              <a:t> </a:t>
            </a:r>
            <a:r>
              <a:rPr lang="sl-SI" sz="1600" dirty="0" err="1" smtClean="0"/>
              <a:t>from</a:t>
            </a:r>
            <a:r>
              <a:rPr lang="sl-SI" sz="1600" dirty="0" smtClean="0"/>
              <a:t> </a:t>
            </a:r>
            <a:r>
              <a:rPr lang="sl-SI" sz="1600" dirty="0" err="1" smtClean="0"/>
              <a:t>database</a:t>
            </a:r>
            <a:r>
              <a:rPr lang="sl-SI" sz="1600" dirty="0" smtClean="0"/>
              <a:t> </a:t>
            </a:r>
            <a:r>
              <a:rPr lang="sl-SI" sz="1600" dirty="0" err="1" smtClean="0"/>
              <a:t>of</a:t>
            </a:r>
            <a:r>
              <a:rPr lang="sl-SI" sz="1600" dirty="0" smtClean="0"/>
              <a:t> </a:t>
            </a:r>
            <a:r>
              <a:rPr lang="sl-SI" sz="1600" dirty="0" err="1" smtClean="0"/>
              <a:t>public</a:t>
            </a:r>
            <a:r>
              <a:rPr lang="sl-SI" sz="1600" dirty="0" smtClean="0"/>
              <a:t> </a:t>
            </a:r>
            <a:r>
              <a:rPr lang="sl-SI" sz="1600" dirty="0" err="1" smtClean="0"/>
              <a:t>sector</a:t>
            </a:r>
            <a:r>
              <a:rPr lang="sl-SI" sz="1600" dirty="0" smtClean="0"/>
              <a:t> </a:t>
            </a:r>
            <a:r>
              <a:rPr lang="sl-SI" sz="1600" dirty="0" err="1" smtClean="0"/>
              <a:t>payments</a:t>
            </a:r>
            <a:r>
              <a:rPr lang="sl-SI" sz="1600" dirty="0" smtClean="0"/>
              <a:t>.</a:t>
            </a:r>
            <a:endParaRPr lang="sl-SI" sz="1600"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428751"/>
            <a:ext cx="7960940" cy="486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Pravokotnik 9"/>
          <p:cNvSpPr/>
          <p:nvPr/>
        </p:nvSpPr>
        <p:spPr>
          <a:xfrm>
            <a:off x="4139952" y="2564904"/>
            <a:ext cx="2232248" cy="738664"/>
          </a:xfrm>
          <a:prstGeom prst="rect">
            <a:avLst/>
          </a:prstGeom>
          <a:solidFill>
            <a:schemeClr val="bg1">
              <a:lumMod val="95000"/>
            </a:schemeClr>
          </a:solidFill>
        </p:spPr>
        <p:txBody>
          <a:bodyPr wrap="square">
            <a:spAutoFit/>
          </a:bodyPr>
          <a:lstStyle/>
          <a:p>
            <a:pPr algn="ctr"/>
            <a:r>
              <a:rPr lang="sl-SI" sz="1400" b="1" dirty="0" err="1" smtClean="0"/>
              <a:t>Company</a:t>
            </a:r>
            <a:r>
              <a:rPr lang="sl-SI" sz="1400" b="1" dirty="0" smtClean="0"/>
              <a:t>, </a:t>
            </a:r>
            <a:r>
              <a:rPr lang="sl-SI" sz="1400" b="1" dirty="0" err="1" smtClean="0"/>
              <a:t>link</a:t>
            </a:r>
            <a:r>
              <a:rPr lang="sl-SI" sz="1400" b="1" dirty="0" smtClean="0"/>
              <a:t> to </a:t>
            </a:r>
            <a:r>
              <a:rPr lang="sl-SI" sz="1400" b="1" dirty="0" err="1" smtClean="0"/>
              <a:t>business</a:t>
            </a:r>
            <a:r>
              <a:rPr lang="sl-SI" sz="1400" b="1" dirty="0" smtClean="0"/>
              <a:t> </a:t>
            </a:r>
            <a:r>
              <a:rPr lang="sl-SI" sz="1400" b="1" dirty="0" err="1" smtClean="0"/>
              <a:t>registry</a:t>
            </a:r>
            <a:r>
              <a:rPr lang="sl-SI" sz="1400" b="1" dirty="0" smtClean="0"/>
              <a:t>, </a:t>
            </a:r>
            <a:r>
              <a:rPr lang="sl-SI" sz="1400" b="1" dirty="0" err="1" smtClean="0"/>
              <a:t>its</a:t>
            </a:r>
            <a:r>
              <a:rPr lang="sl-SI" sz="1400" b="1" dirty="0" smtClean="0"/>
              <a:t> </a:t>
            </a:r>
            <a:r>
              <a:rPr lang="sl-SI" sz="1400" b="1" dirty="0" err="1" smtClean="0"/>
              <a:t>activity</a:t>
            </a:r>
            <a:r>
              <a:rPr lang="sl-SI" sz="1400" b="1" dirty="0" smtClean="0"/>
              <a:t> </a:t>
            </a:r>
            <a:r>
              <a:rPr lang="sl-SI" sz="1400" b="1" dirty="0" err="1" smtClean="0"/>
              <a:t>and</a:t>
            </a:r>
            <a:r>
              <a:rPr lang="sl-SI" sz="1400" b="1" dirty="0" smtClean="0"/>
              <a:t> </a:t>
            </a:r>
            <a:r>
              <a:rPr lang="sl-SI" sz="1400" b="1" dirty="0" err="1" smtClean="0"/>
              <a:t>tax</a:t>
            </a:r>
            <a:r>
              <a:rPr lang="sl-SI" sz="1400" b="1" dirty="0" smtClean="0"/>
              <a:t> </a:t>
            </a:r>
            <a:r>
              <a:rPr lang="sl-SI" sz="1400" b="1" dirty="0" err="1" smtClean="0"/>
              <a:t>number</a:t>
            </a:r>
            <a:endParaRPr lang="sl-SI" sz="1400" b="1" dirty="0" smtClean="0"/>
          </a:p>
        </p:txBody>
      </p:sp>
      <p:sp>
        <p:nvSpPr>
          <p:cNvPr id="11" name="Pravokotnik 10"/>
          <p:cNvSpPr/>
          <p:nvPr/>
        </p:nvSpPr>
        <p:spPr>
          <a:xfrm>
            <a:off x="6660232" y="3409836"/>
            <a:ext cx="1479763" cy="523220"/>
          </a:xfrm>
          <a:prstGeom prst="rect">
            <a:avLst/>
          </a:prstGeom>
          <a:solidFill>
            <a:schemeClr val="bg1">
              <a:lumMod val="95000"/>
            </a:schemeClr>
          </a:solidFill>
        </p:spPr>
        <p:txBody>
          <a:bodyPr wrap="square">
            <a:spAutoFit/>
          </a:bodyPr>
          <a:lstStyle/>
          <a:p>
            <a:pPr algn="ctr"/>
            <a:r>
              <a:rPr lang="sl-SI" sz="1400" b="1" dirty="0" err="1" smtClean="0"/>
              <a:t>Data</a:t>
            </a:r>
            <a:r>
              <a:rPr lang="sl-SI" sz="1400" b="1" dirty="0" smtClean="0"/>
              <a:t> </a:t>
            </a:r>
            <a:r>
              <a:rPr lang="sl-SI" sz="1400" b="1" dirty="0" err="1" smtClean="0"/>
              <a:t>from</a:t>
            </a:r>
            <a:r>
              <a:rPr lang="sl-SI" sz="1400" b="1" dirty="0" smtClean="0"/>
              <a:t> </a:t>
            </a:r>
            <a:r>
              <a:rPr lang="sl-SI" sz="1400" b="1" dirty="0" err="1" smtClean="0"/>
              <a:t>annual</a:t>
            </a:r>
            <a:r>
              <a:rPr lang="sl-SI" sz="1400" b="1" dirty="0" smtClean="0"/>
              <a:t> </a:t>
            </a:r>
            <a:r>
              <a:rPr lang="sl-SI" sz="1400" b="1" dirty="0" err="1" smtClean="0"/>
              <a:t>reports</a:t>
            </a:r>
            <a:endParaRPr lang="sl-SI" sz="1400" b="1" dirty="0" smtClean="0"/>
          </a:p>
        </p:txBody>
      </p:sp>
      <p:cxnSp>
        <p:nvCxnSpPr>
          <p:cNvPr id="3" name="Raven puščični povezovalnik 2"/>
          <p:cNvCxnSpPr>
            <a:stCxn id="10" idx="1"/>
          </p:cNvCxnSpPr>
          <p:nvPr/>
        </p:nvCxnSpPr>
        <p:spPr>
          <a:xfrm flipH="1">
            <a:off x="3275856" y="2934236"/>
            <a:ext cx="864096" cy="18466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Pravokotnik 12"/>
          <p:cNvSpPr/>
          <p:nvPr/>
        </p:nvSpPr>
        <p:spPr>
          <a:xfrm>
            <a:off x="2411760" y="4077072"/>
            <a:ext cx="1944216" cy="276999"/>
          </a:xfrm>
          <a:prstGeom prst="rect">
            <a:avLst/>
          </a:prstGeom>
          <a:solidFill>
            <a:schemeClr val="bg1">
              <a:lumMod val="95000"/>
            </a:schemeClr>
          </a:solidFill>
        </p:spPr>
        <p:txBody>
          <a:bodyPr wrap="square">
            <a:spAutoFit/>
          </a:bodyPr>
          <a:lstStyle/>
          <a:p>
            <a:pPr algn="ctr"/>
            <a:r>
              <a:rPr lang="sl-SI" sz="1200" b="1" dirty="0" err="1"/>
              <a:t>N</a:t>
            </a:r>
            <a:r>
              <a:rPr lang="sl-SI" sz="1200" b="1" dirty="0" err="1" smtClean="0"/>
              <a:t>et</a:t>
            </a:r>
            <a:r>
              <a:rPr lang="sl-SI" sz="1200" b="1" dirty="0" smtClean="0"/>
              <a:t> </a:t>
            </a:r>
            <a:r>
              <a:rPr lang="sl-SI" sz="1200" b="1" dirty="0" err="1" smtClean="0"/>
              <a:t>revenue</a:t>
            </a:r>
            <a:r>
              <a:rPr lang="sl-SI" sz="1200" b="1" dirty="0" smtClean="0"/>
              <a:t> </a:t>
            </a:r>
            <a:r>
              <a:rPr lang="sl-SI" sz="1200" b="1" dirty="0" err="1" smtClean="0"/>
              <a:t>from</a:t>
            </a:r>
            <a:r>
              <a:rPr lang="sl-SI" sz="1200" b="1" dirty="0" smtClean="0"/>
              <a:t> </a:t>
            </a:r>
            <a:r>
              <a:rPr lang="sl-SI" sz="1200" b="1" dirty="0" err="1" smtClean="0"/>
              <a:t>sales</a:t>
            </a:r>
            <a:endParaRPr lang="sl-SI" sz="1200" b="1" dirty="0" smtClean="0"/>
          </a:p>
        </p:txBody>
      </p:sp>
      <p:sp>
        <p:nvSpPr>
          <p:cNvPr id="14" name="Pravokotnik 13"/>
          <p:cNvSpPr/>
          <p:nvPr/>
        </p:nvSpPr>
        <p:spPr>
          <a:xfrm>
            <a:off x="2411759" y="4952201"/>
            <a:ext cx="2268493" cy="276999"/>
          </a:xfrm>
          <a:prstGeom prst="rect">
            <a:avLst/>
          </a:prstGeom>
          <a:solidFill>
            <a:schemeClr val="bg1">
              <a:lumMod val="95000"/>
            </a:schemeClr>
          </a:solidFill>
        </p:spPr>
        <p:txBody>
          <a:bodyPr wrap="square">
            <a:spAutoFit/>
          </a:bodyPr>
          <a:lstStyle/>
          <a:p>
            <a:pPr algn="ctr"/>
            <a:r>
              <a:rPr lang="sl-SI" sz="1200" b="1" dirty="0" err="1"/>
              <a:t>T</a:t>
            </a:r>
            <a:r>
              <a:rPr lang="sl-SI" sz="1200" b="1" dirty="0" err="1" smtClean="0"/>
              <a:t>ransfers</a:t>
            </a:r>
            <a:r>
              <a:rPr lang="sl-SI" sz="1200" b="1" dirty="0" smtClean="0"/>
              <a:t> </a:t>
            </a:r>
            <a:r>
              <a:rPr lang="sl-SI" sz="1200" b="1" dirty="0" err="1" smtClean="0"/>
              <a:t>from</a:t>
            </a:r>
            <a:r>
              <a:rPr lang="sl-SI" sz="1200" b="1" dirty="0" smtClean="0"/>
              <a:t> </a:t>
            </a:r>
            <a:r>
              <a:rPr lang="sl-SI" sz="1200" b="1" dirty="0" err="1" smtClean="0"/>
              <a:t>government</a:t>
            </a:r>
            <a:endParaRPr lang="sl-SI" sz="1200" b="1" dirty="0" smtClean="0"/>
          </a:p>
        </p:txBody>
      </p:sp>
      <p:sp>
        <p:nvSpPr>
          <p:cNvPr id="15" name="Pravokotnik 14"/>
          <p:cNvSpPr/>
          <p:nvPr/>
        </p:nvSpPr>
        <p:spPr>
          <a:xfrm>
            <a:off x="2699792" y="5301208"/>
            <a:ext cx="1404396" cy="276999"/>
          </a:xfrm>
          <a:prstGeom prst="rect">
            <a:avLst/>
          </a:prstGeom>
          <a:solidFill>
            <a:schemeClr val="bg1">
              <a:lumMod val="95000"/>
            </a:schemeClr>
          </a:solidFill>
        </p:spPr>
        <p:txBody>
          <a:bodyPr wrap="square">
            <a:spAutoFit/>
          </a:bodyPr>
          <a:lstStyle/>
          <a:p>
            <a:pPr algn="ctr"/>
            <a:r>
              <a:rPr lang="sl-SI" sz="1200" b="1" dirty="0" err="1" smtClean="0"/>
              <a:t>Estimated</a:t>
            </a:r>
            <a:r>
              <a:rPr lang="sl-SI" sz="1200" b="1" dirty="0" smtClean="0"/>
              <a:t> </a:t>
            </a:r>
            <a:r>
              <a:rPr lang="sl-SI" sz="1200" b="1" dirty="0" err="1" smtClean="0"/>
              <a:t>ratio</a:t>
            </a:r>
            <a:endParaRPr lang="sl-SI" sz="1200" b="1" dirty="0" smtClean="0"/>
          </a:p>
        </p:txBody>
      </p:sp>
      <p:cxnSp>
        <p:nvCxnSpPr>
          <p:cNvPr id="16" name="Raven puščični povezovalnik 15"/>
          <p:cNvCxnSpPr/>
          <p:nvPr/>
        </p:nvCxnSpPr>
        <p:spPr>
          <a:xfrm>
            <a:off x="4346105" y="4261738"/>
            <a:ext cx="72995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Raven puščični povezovalnik 17"/>
          <p:cNvCxnSpPr/>
          <p:nvPr/>
        </p:nvCxnSpPr>
        <p:spPr>
          <a:xfrm>
            <a:off x="4680252" y="5110638"/>
            <a:ext cx="395804" cy="11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Raven puščični povezovalnik 19"/>
          <p:cNvCxnSpPr/>
          <p:nvPr/>
        </p:nvCxnSpPr>
        <p:spPr>
          <a:xfrm>
            <a:off x="4104188" y="5464953"/>
            <a:ext cx="89986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57594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1714500" y="928670"/>
            <a:ext cx="6929466" cy="461665"/>
          </a:xfrm>
          <a:prstGeom prst="rect">
            <a:avLst/>
          </a:prstGeom>
          <a:noFill/>
        </p:spPr>
        <p:txBody>
          <a:bodyPr wrap="square" rtlCol="0">
            <a:spAutoFit/>
          </a:bodyPr>
          <a:lstStyle/>
          <a:p>
            <a:pPr algn="r"/>
            <a:r>
              <a:rPr lang="sl-SI" sz="2400" b="1" dirty="0" err="1" smtClean="0">
                <a:latin typeface="+mj-lt"/>
              </a:rPr>
              <a:t>Visualisation</a:t>
            </a:r>
            <a:r>
              <a:rPr lang="sl-SI" sz="2400" b="1" dirty="0" smtClean="0">
                <a:latin typeface="+mj-lt"/>
              </a:rPr>
              <a:t> </a:t>
            </a:r>
            <a:r>
              <a:rPr lang="sl-SI" sz="2400" b="1" dirty="0" err="1" smtClean="0">
                <a:latin typeface="+mj-lt"/>
              </a:rPr>
              <a:t>of</a:t>
            </a:r>
            <a:r>
              <a:rPr lang="sl-SI" sz="2400" b="1" dirty="0" smtClean="0">
                <a:latin typeface="+mj-lt"/>
              </a:rPr>
              <a:t> </a:t>
            </a:r>
            <a:r>
              <a:rPr lang="sl-SI" sz="2400" b="1" dirty="0" err="1" smtClean="0">
                <a:latin typeface="+mj-lt"/>
              </a:rPr>
              <a:t>ownership</a:t>
            </a:r>
            <a:r>
              <a:rPr lang="sl-SI" sz="2400" b="1" dirty="0" smtClean="0">
                <a:latin typeface="+mj-lt"/>
              </a:rPr>
              <a:t> </a:t>
            </a:r>
            <a:r>
              <a:rPr lang="sl-SI" sz="2400" b="1" dirty="0" err="1" smtClean="0">
                <a:latin typeface="+mj-lt"/>
              </a:rPr>
              <a:t>and</a:t>
            </a:r>
            <a:r>
              <a:rPr lang="sl-SI" sz="2400" b="1" dirty="0" smtClean="0">
                <a:latin typeface="+mj-lt"/>
              </a:rPr>
              <a:t> </a:t>
            </a:r>
            <a:r>
              <a:rPr lang="sl-SI" sz="2400" b="1" dirty="0" err="1" smtClean="0">
                <a:latin typeface="+mj-lt"/>
              </a:rPr>
              <a:t>founder</a:t>
            </a:r>
            <a:r>
              <a:rPr lang="sl-SI" sz="2400" b="1" dirty="0" smtClean="0">
                <a:latin typeface="+mj-lt"/>
              </a:rPr>
              <a:t> </a:t>
            </a:r>
            <a:r>
              <a:rPr lang="sl-SI" sz="2400" b="1" dirty="0" err="1" smtClean="0">
                <a:latin typeface="+mj-lt"/>
              </a:rPr>
              <a:t>relationships</a:t>
            </a:r>
            <a:endParaRPr lang="sl-SI" b="1" dirty="0">
              <a:latin typeface="+mj-lt"/>
            </a:endParaRPr>
          </a:p>
        </p:txBody>
      </p:sp>
      <p:sp>
        <p:nvSpPr>
          <p:cNvPr id="7"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pic>
        <p:nvPicPr>
          <p:cNvPr id="12"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625662"/>
            <a:ext cx="7161294" cy="4611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3212355"/>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1714500" y="928670"/>
            <a:ext cx="6929466" cy="461665"/>
          </a:xfrm>
          <a:prstGeom prst="rect">
            <a:avLst/>
          </a:prstGeom>
          <a:noFill/>
        </p:spPr>
        <p:txBody>
          <a:bodyPr wrap="square" rtlCol="0">
            <a:spAutoFit/>
          </a:bodyPr>
          <a:lstStyle/>
          <a:p>
            <a:pPr algn="r"/>
            <a:r>
              <a:rPr lang="sl-SI" sz="2400" b="1" dirty="0" err="1" smtClean="0">
                <a:latin typeface="+mj-lt"/>
              </a:rPr>
              <a:t>Tax</a:t>
            </a:r>
            <a:r>
              <a:rPr lang="sl-SI" sz="2400" b="1" dirty="0" smtClean="0">
                <a:latin typeface="+mj-lt"/>
              </a:rPr>
              <a:t> </a:t>
            </a:r>
            <a:r>
              <a:rPr lang="sl-SI" sz="2400" b="1" dirty="0" err="1" smtClean="0">
                <a:latin typeface="+mj-lt"/>
              </a:rPr>
              <a:t>debtors</a:t>
            </a:r>
            <a:r>
              <a:rPr lang="sl-SI" sz="2400" b="1" dirty="0" smtClean="0">
                <a:latin typeface="+mj-lt"/>
              </a:rPr>
              <a:t> </a:t>
            </a:r>
            <a:r>
              <a:rPr lang="sl-SI" sz="2400" b="1" dirty="0" err="1" smtClean="0">
                <a:latin typeface="+mj-lt"/>
              </a:rPr>
              <a:t>receiving</a:t>
            </a:r>
            <a:r>
              <a:rPr lang="sl-SI" sz="2400" b="1" dirty="0" smtClean="0">
                <a:latin typeface="+mj-lt"/>
              </a:rPr>
              <a:t> </a:t>
            </a:r>
            <a:r>
              <a:rPr lang="sl-SI" sz="2400" b="1" dirty="0" err="1" smtClean="0">
                <a:latin typeface="+mj-lt"/>
              </a:rPr>
              <a:t>funds</a:t>
            </a:r>
            <a:r>
              <a:rPr lang="sl-SI" sz="2400" b="1" dirty="0" smtClean="0">
                <a:latin typeface="+mj-lt"/>
              </a:rPr>
              <a:t> </a:t>
            </a:r>
            <a:r>
              <a:rPr lang="sl-SI" sz="2400" b="1" dirty="0" err="1" smtClean="0">
                <a:latin typeface="+mj-lt"/>
              </a:rPr>
              <a:t>from</a:t>
            </a:r>
            <a:r>
              <a:rPr lang="sl-SI" sz="2400" b="1" dirty="0" smtClean="0">
                <a:latin typeface="+mj-lt"/>
              </a:rPr>
              <a:t> </a:t>
            </a:r>
            <a:r>
              <a:rPr lang="sl-SI" sz="2400" b="1" dirty="0" err="1" smtClean="0">
                <a:latin typeface="+mj-lt"/>
              </a:rPr>
              <a:t>public</a:t>
            </a:r>
            <a:r>
              <a:rPr lang="sl-SI" sz="2400" b="1" dirty="0" smtClean="0">
                <a:latin typeface="+mj-lt"/>
              </a:rPr>
              <a:t> </a:t>
            </a:r>
            <a:r>
              <a:rPr lang="sl-SI" sz="2400" b="1" dirty="0" err="1" smtClean="0">
                <a:latin typeface="+mj-lt"/>
              </a:rPr>
              <a:t>sector</a:t>
            </a:r>
            <a:endParaRPr lang="sl-SI" b="1" dirty="0">
              <a:latin typeface="+mj-lt"/>
            </a:endParaRPr>
          </a:p>
        </p:txBody>
      </p:sp>
      <p:sp>
        <p:nvSpPr>
          <p:cNvPr id="7"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pic>
        <p:nvPicPr>
          <p:cNvPr id="12"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556792"/>
            <a:ext cx="7596336" cy="4326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Pravokotnik 10"/>
          <p:cNvSpPr/>
          <p:nvPr/>
        </p:nvSpPr>
        <p:spPr>
          <a:xfrm>
            <a:off x="3265732" y="4277414"/>
            <a:ext cx="5410724" cy="2062103"/>
          </a:xfrm>
          <a:prstGeom prst="rect">
            <a:avLst/>
          </a:prstGeom>
          <a:solidFill>
            <a:schemeClr val="bg1">
              <a:lumMod val="95000"/>
            </a:schemeClr>
          </a:solidFill>
        </p:spPr>
        <p:txBody>
          <a:bodyPr wrap="square">
            <a:spAutoFit/>
          </a:bodyPr>
          <a:lstStyle/>
          <a:p>
            <a:pPr algn="just"/>
            <a:r>
              <a:rPr lang="sl-SI" sz="1600" b="1" dirty="0">
                <a:latin typeface="+mn-lt"/>
              </a:rPr>
              <a:t>D</a:t>
            </a:r>
            <a:r>
              <a:rPr lang="en-US" sz="1600" b="1" dirty="0" err="1">
                <a:latin typeface="+mn-lt"/>
              </a:rPr>
              <a:t>ata</a:t>
            </a:r>
            <a:r>
              <a:rPr lang="en-US" sz="1600" b="1" dirty="0">
                <a:latin typeface="+mn-lt"/>
              </a:rPr>
              <a:t> about tax </a:t>
            </a:r>
            <a:r>
              <a:rPr lang="en-US" sz="1600" b="1" dirty="0" smtClean="0">
                <a:latin typeface="+mn-lt"/>
              </a:rPr>
              <a:t>debtors</a:t>
            </a:r>
            <a:r>
              <a:rPr lang="sl-SI" sz="1600" b="1" dirty="0" smtClean="0">
                <a:latin typeface="+mn-lt"/>
              </a:rPr>
              <a:t> is </a:t>
            </a:r>
            <a:r>
              <a:rPr lang="sl-SI" sz="1600" b="1" dirty="0" err="1" smtClean="0">
                <a:latin typeface="+mn-lt"/>
              </a:rPr>
              <a:t>published</a:t>
            </a:r>
            <a:r>
              <a:rPr lang="sl-SI" sz="1600" b="1" dirty="0" smtClean="0">
                <a:latin typeface="+mn-lt"/>
              </a:rPr>
              <a:t> </a:t>
            </a:r>
            <a:r>
              <a:rPr lang="sl-SI" sz="1600" b="1" dirty="0" err="1" smtClean="0">
                <a:latin typeface="+mn-lt"/>
              </a:rPr>
              <a:t>monthly</a:t>
            </a:r>
            <a:r>
              <a:rPr lang="sl-SI" sz="1600" b="1" dirty="0" smtClean="0">
                <a:latin typeface="+mn-lt"/>
              </a:rPr>
              <a:t> on </a:t>
            </a:r>
            <a:r>
              <a:rPr lang="sl-SI" sz="1600" b="1" dirty="0" err="1">
                <a:latin typeface="+mn-lt"/>
              </a:rPr>
              <a:t>the</a:t>
            </a:r>
            <a:r>
              <a:rPr lang="sl-SI" sz="1600" b="1" dirty="0">
                <a:latin typeface="+mn-lt"/>
              </a:rPr>
              <a:t> internet </a:t>
            </a:r>
            <a:r>
              <a:rPr lang="sl-SI" sz="1600" b="1" dirty="0" err="1">
                <a:latin typeface="+mn-lt"/>
              </a:rPr>
              <a:t>by</a:t>
            </a:r>
            <a:r>
              <a:rPr lang="sl-SI" sz="1600" b="1" dirty="0">
                <a:latin typeface="+mn-lt"/>
              </a:rPr>
              <a:t> </a:t>
            </a:r>
            <a:r>
              <a:rPr lang="sl-SI" sz="1600" b="1" dirty="0" err="1" smtClean="0">
                <a:latin typeface="+mn-lt"/>
              </a:rPr>
              <a:t>the</a:t>
            </a:r>
            <a:r>
              <a:rPr lang="sl-SI" sz="1600" b="1" dirty="0" smtClean="0">
                <a:latin typeface="+mn-lt"/>
              </a:rPr>
              <a:t> </a:t>
            </a:r>
            <a:r>
              <a:rPr lang="sl-SI" sz="1600" b="1" dirty="0" err="1" smtClean="0">
                <a:latin typeface="+mn-lt"/>
              </a:rPr>
              <a:t>Tax</a:t>
            </a:r>
            <a:r>
              <a:rPr lang="sl-SI" sz="1600" b="1" dirty="0" smtClean="0">
                <a:latin typeface="+mn-lt"/>
              </a:rPr>
              <a:t> </a:t>
            </a:r>
            <a:r>
              <a:rPr lang="sl-SI" sz="1600" b="1" dirty="0" err="1">
                <a:latin typeface="+mn-lt"/>
              </a:rPr>
              <a:t>administration</a:t>
            </a:r>
            <a:r>
              <a:rPr lang="sl-SI" sz="1600" b="1" dirty="0">
                <a:latin typeface="+mn-lt"/>
              </a:rPr>
              <a:t> </a:t>
            </a:r>
            <a:r>
              <a:rPr lang="sl-SI" sz="1600" b="1" dirty="0" err="1">
                <a:latin typeface="+mn-lt"/>
              </a:rPr>
              <a:t>of</a:t>
            </a:r>
            <a:r>
              <a:rPr lang="sl-SI" sz="1600" b="1" dirty="0">
                <a:latin typeface="+mn-lt"/>
              </a:rPr>
              <a:t> </a:t>
            </a:r>
            <a:r>
              <a:rPr lang="sl-SI" sz="1600" b="1" dirty="0" err="1" smtClean="0">
                <a:latin typeface="+mn-lt"/>
              </a:rPr>
              <a:t>the</a:t>
            </a:r>
            <a:r>
              <a:rPr lang="sl-SI" sz="1600" b="1" dirty="0" smtClean="0">
                <a:latin typeface="+mn-lt"/>
              </a:rPr>
              <a:t> </a:t>
            </a:r>
            <a:r>
              <a:rPr lang="sl-SI" sz="1600" b="1" dirty="0" err="1" smtClean="0">
                <a:latin typeface="+mn-lt"/>
              </a:rPr>
              <a:t>Republic</a:t>
            </a:r>
            <a:r>
              <a:rPr lang="sl-SI" sz="1600" b="1" dirty="0" smtClean="0">
                <a:latin typeface="+mn-lt"/>
              </a:rPr>
              <a:t> </a:t>
            </a:r>
            <a:r>
              <a:rPr lang="sl-SI" sz="1600" b="1" dirty="0" err="1">
                <a:latin typeface="+mn-lt"/>
              </a:rPr>
              <a:t>of</a:t>
            </a:r>
            <a:r>
              <a:rPr lang="sl-SI" sz="1600" b="1" dirty="0">
                <a:latin typeface="+mn-lt"/>
              </a:rPr>
              <a:t> </a:t>
            </a:r>
            <a:r>
              <a:rPr lang="sl-SI" sz="1600" b="1" dirty="0" err="1" smtClean="0">
                <a:latin typeface="+mn-lt"/>
              </a:rPr>
              <a:t>Slovenia</a:t>
            </a:r>
            <a:r>
              <a:rPr lang="sl-SI" sz="1600" b="1" dirty="0" smtClean="0">
                <a:latin typeface="+mn-lt"/>
              </a:rPr>
              <a:t>. </a:t>
            </a:r>
            <a:r>
              <a:rPr lang="sl-SI" sz="1600" b="1" dirty="0" err="1" smtClean="0">
                <a:latin typeface="+mn-lt"/>
              </a:rPr>
              <a:t>There</a:t>
            </a:r>
            <a:r>
              <a:rPr lang="sl-SI" sz="1600" b="1" dirty="0" smtClean="0">
                <a:latin typeface="+mn-lt"/>
              </a:rPr>
              <a:t> </a:t>
            </a:r>
            <a:r>
              <a:rPr lang="sl-SI" sz="1600" b="1" dirty="0" err="1" smtClean="0">
                <a:latin typeface="+mn-lt"/>
              </a:rPr>
              <a:t>companies</a:t>
            </a:r>
            <a:r>
              <a:rPr lang="sl-SI" sz="1600" b="1" dirty="0" smtClean="0">
                <a:latin typeface="+mn-lt"/>
              </a:rPr>
              <a:t> are </a:t>
            </a:r>
            <a:r>
              <a:rPr lang="sl-SI" sz="1600" b="1" dirty="0" err="1" smtClean="0">
                <a:latin typeface="+mn-lt"/>
              </a:rPr>
              <a:t>listed</a:t>
            </a:r>
            <a:r>
              <a:rPr lang="sl-SI" sz="1600" b="1" dirty="0" smtClean="0">
                <a:latin typeface="+mn-lt"/>
              </a:rPr>
              <a:t> </a:t>
            </a:r>
            <a:r>
              <a:rPr lang="sl-SI" sz="1600" b="1" dirty="0" err="1" smtClean="0">
                <a:latin typeface="+mn-lt"/>
              </a:rPr>
              <a:t>which</a:t>
            </a:r>
            <a:r>
              <a:rPr lang="sl-SI" sz="1600" b="1" dirty="0" smtClean="0">
                <a:latin typeface="+mn-lt"/>
              </a:rPr>
              <a:t> </a:t>
            </a:r>
            <a:r>
              <a:rPr lang="sl-SI" sz="1600" b="1" dirty="0" err="1" smtClean="0">
                <a:latin typeface="+mn-lt"/>
              </a:rPr>
              <a:t>have</a:t>
            </a:r>
            <a:r>
              <a:rPr lang="sl-SI" sz="1600" b="1" dirty="0" smtClean="0">
                <a:latin typeface="+mn-lt"/>
              </a:rPr>
              <a:t> </a:t>
            </a:r>
            <a:r>
              <a:rPr lang="sl-SI" sz="1600" b="1" dirty="0" err="1" smtClean="0">
                <a:latin typeface="+mn-lt"/>
              </a:rPr>
              <a:t>their</a:t>
            </a:r>
            <a:r>
              <a:rPr lang="sl-SI" sz="1600" b="1" dirty="0" smtClean="0">
                <a:latin typeface="+mn-lt"/>
              </a:rPr>
              <a:t> </a:t>
            </a:r>
            <a:r>
              <a:rPr lang="sl-SI" sz="1600" b="1" dirty="0" err="1" smtClean="0">
                <a:latin typeface="+mn-lt"/>
              </a:rPr>
              <a:t>payments</a:t>
            </a:r>
            <a:r>
              <a:rPr lang="sl-SI" sz="1600" b="1" dirty="0" smtClean="0">
                <a:latin typeface="+mn-lt"/>
              </a:rPr>
              <a:t> </a:t>
            </a:r>
            <a:r>
              <a:rPr lang="sl-SI" sz="1600" b="1" dirty="0" err="1" smtClean="0">
                <a:latin typeface="+mn-lt"/>
              </a:rPr>
              <a:t>delayed</a:t>
            </a:r>
            <a:r>
              <a:rPr lang="sl-SI" sz="1600" b="1" dirty="0" smtClean="0">
                <a:latin typeface="+mn-lt"/>
              </a:rPr>
              <a:t> </a:t>
            </a:r>
            <a:r>
              <a:rPr lang="sl-SI" sz="1600" b="1" dirty="0" err="1" smtClean="0">
                <a:latin typeface="+mn-lt"/>
              </a:rPr>
              <a:t>for</a:t>
            </a:r>
            <a:r>
              <a:rPr lang="sl-SI" sz="1600" b="1" dirty="0" smtClean="0">
                <a:latin typeface="+mn-lt"/>
              </a:rPr>
              <a:t> 90 </a:t>
            </a:r>
            <a:r>
              <a:rPr lang="sl-SI" sz="1600" b="1" dirty="0" err="1" smtClean="0">
                <a:latin typeface="+mn-lt"/>
              </a:rPr>
              <a:t>days</a:t>
            </a:r>
            <a:r>
              <a:rPr lang="sl-SI" sz="1600" b="1" dirty="0" smtClean="0">
                <a:latin typeface="+mn-lt"/>
              </a:rPr>
              <a:t>.</a:t>
            </a:r>
          </a:p>
          <a:p>
            <a:pPr algn="just"/>
            <a:r>
              <a:rPr lang="sl-SI" sz="1600" b="1" dirty="0" err="1">
                <a:latin typeface="+mn-lt"/>
              </a:rPr>
              <a:t>T</a:t>
            </a:r>
            <a:r>
              <a:rPr lang="sl-SI" sz="1600" b="1" dirty="0" err="1" smtClean="0">
                <a:latin typeface="+mn-lt"/>
              </a:rPr>
              <a:t>his</a:t>
            </a:r>
            <a:r>
              <a:rPr lang="sl-SI" sz="1600" b="1" dirty="0" smtClean="0">
                <a:latin typeface="+mn-lt"/>
              </a:rPr>
              <a:t> </a:t>
            </a:r>
            <a:r>
              <a:rPr lang="sl-SI" sz="1600" b="1" dirty="0" err="1" smtClean="0">
                <a:latin typeface="+mn-lt"/>
              </a:rPr>
              <a:t>data</a:t>
            </a:r>
            <a:r>
              <a:rPr lang="sl-SI" sz="1600" b="1" dirty="0" smtClean="0">
                <a:latin typeface="+mn-lt"/>
              </a:rPr>
              <a:t> is </a:t>
            </a:r>
            <a:r>
              <a:rPr lang="sl-SI" sz="1600" b="1" dirty="0" err="1" smtClean="0">
                <a:latin typeface="+mn-lt"/>
              </a:rPr>
              <a:t>imported</a:t>
            </a:r>
            <a:r>
              <a:rPr lang="sl-SI" sz="1600" b="1" dirty="0" smtClean="0">
                <a:latin typeface="+mn-lt"/>
              </a:rPr>
              <a:t> in </a:t>
            </a:r>
            <a:r>
              <a:rPr lang="sl-SI" sz="1600" b="1" dirty="0" err="1" smtClean="0">
                <a:latin typeface="+mn-lt"/>
              </a:rPr>
              <a:t>the</a:t>
            </a:r>
            <a:r>
              <a:rPr lang="sl-SI" sz="1600" b="1" dirty="0" smtClean="0">
                <a:latin typeface="+mn-lt"/>
              </a:rPr>
              <a:t> </a:t>
            </a:r>
            <a:r>
              <a:rPr lang="sl-SI" sz="1600" b="1" dirty="0" err="1" smtClean="0">
                <a:latin typeface="+mn-lt"/>
              </a:rPr>
              <a:t>Supervizor</a:t>
            </a:r>
            <a:r>
              <a:rPr lang="sl-SI" sz="1600" b="1" dirty="0" smtClean="0">
                <a:latin typeface="+mn-lt"/>
              </a:rPr>
              <a:t>‘s </a:t>
            </a:r>
            <a:r>
              <a:rPr lang="sl-SI" sz="1600" b="1" dirty="0" err="1" smtClean="0">
                <a:latin typeface="+mn-lt"/>
              </a:rPr>
              <a:t>database</a:t>
            </a:r>
            <a:r>
              <a:rPr lang="sl-SI" sz="1600" b="1" dirty="0" smtClean="0">
                <a:latin typeface="+mn-lt"/>
              </a:rPr>
              <a:t> </a:t>
            </a:r>
            <a:r>
              <a:rPr lang="sl-SI" sz="1600" b="1" dirty="0" err="1" smtClean="0">
                <a:latin typeface="+mn-lt"/>
              </a:rPr>
              <a:t>and</a:t>
            </a:r>
            <a:r>
              <a:rPr lang="sl-SI" sz="1600" b="1" dirty="0" smtClean="0">
                <a:latin typeface="+mn-lt"/>
              </a:rPr>
              <a:t> a list </a:t>
            </a:r>
            <a:r>
              <a:rPr lang="sl-SI" sz="1600" b="1" dirty="0" err="1" smtClean="0">
                <a:latin typeface="+mn-lt"/>
              </a:rPr>
              <a:t>of</a:t>
            </a:r>
            <a:r>
              <a:rPr lang="sl-SI" sz="1600" b="1" dirty="0" smtClean="0">
                <a:latin typeface="+mn-lt"/>
              </a:rPr>
              <a:t> </a:t>
            </a:r>
            <a:r>
              <a:rPr lang="sl-SI" sz="1600" b="1" dirty="0" err="1" smtClean="0">
                <a:latin typeface="+mn-lt"/>
              </a:rPr>
              <a:t>tax</a:t>
            </a:r>
            <a:r>
              <a:rPr lang="sl-SI" sz="1600" b="1" dirty="0" smtClean="0">
                <a:latin typeface="+mn-lt"/>
              </a:rPr>
              <a:t> </a:t>
            </a:r>
            <a:r>
              <a:rPr lang="sl-SI" sz="1600" b="1" dirty="0" err="1" smtClean="0">
                <a:latin typeface="+mn-lt"/>
              </a:rPr>
              <a:t>debtors</a:t>
            </a:r>
            <a:r>
              <a:rPr lang="sl-SI" sz="1600" b="1" dirty="0" smtClean="0">
                <a:latin typeface="+mn-lt"/>
              </a:rPr>
              <a:t> </a:t>
            </a:r>
            <a:r>
              <a:rPr lang="sl-SI" sz="1600" b="1" dirty="0" err="1" smtClean="0">
                <a:latin typeface="+mn-lt"/>
              </a:rPr>
              <a:t>which</a:t>
            </a:r>
            <a:r>
              <a:rPr lang="sl-SI" sz="1600" b="1" dirty="0" smtClean="0">
                <a:latin typeface="+mn-lt"/>
              </a:rPr>
              <a:t> are </a:t>
            </a:r>
            <a:r>
              <a:rPr lang="sl-SI" sz="1600" b="1" dirty="0" err="1" smtClean="0">
                <a:latin typeface="+mn-lt"/>
              </a:rPr>
              <a:t>also</a:t>
            </a:r>
            <a:r>
              <a:rPr lang="sl-SI" sz="1600" b="1" dirty="0" smtClean="0">
                <a:latin typeface="+mn-lt"/>
              </a:rPr>
              <a:t> </a:t>
            </a:r>
            <a:r>
              <a:rPr lang="sl-SI" sz="1600" b="1" dirty="0" err="1" smtClean="0">
                <a:latin typeface="+mn-lt"/>
              </a:rPr>
              <a:t>receiving</a:t>
            </a:r>
            <a:r>
              <a:rPr lang="sl-SI" sz="1600" b="1" dirty="0" smtClean="0">
                <a:latin typeface="+mn-lt"/>
              </a:rPr>
              <a:t> </a:t>
            </a:r>
            <a:r>
              <a:rPr lang="sl-SI" sz="1600" b="1" dirty="0" err="1" smtClean="0">
                <a:latin typeface="+mn-lt"/>
              </a:rPr>
              <a:t>funds</a:t>
            </a:r>
            <a:r>
              <a:rPr lang="sl-SI" sz="1600" b="1" dirty="0" smtClean="0">
                <a:latin typeface="+mn-lt"/>
              </a:rPr>
              <a:t> </a:t>
            </a:r>
            <a:r>
              <a:rPr lang="sl-SI" sz="1600" b="1" dirty="0" err="1" smtClean="0">
                <a:latin typeface="+mn-lt"/>
              </a:rPr>
              <a:t>from</a:t>
            </a:r>
            <a:r>
              <a:rPr lang="sl-SI" sz="1600" b="1" dirty="0" smtClean="0">
                <a:latin typeface="+mn-lt"/>
              </a:rPr>
              <a:t> </a:t>
            </a:r>
            <a:r>
              <a:rPr lang="sl-SI" sz="1600" b="1" dirty="0" err="1" smtClean="0">
                <a:latin typeface="+mn-lt"/>
              </a:rPr>
              <a:t>public</a:t>
            </a:r>
            <a:r>
              <a:rPr lang="sl-SI" sz="1600" b="1" dirty="0" smtClean="0">
                <a:latin typeface="+mn-lt"/>
              </a:rPr>
              <a:t> </a:t>
            </a:r>
            <a:r>
              <a:rPr lang="sl-SI" sz="1600" b="1" dirty="0" err="1" smtClean="0">
                <a:latin typeface="+mn-lt"/>
              </a:rPr>
              <a:t>sector</a:t>
            </a:r>
            <a:r>
              <a:rPr lang="sl-SI" sz="1600" b="1" dirty="0" smtClean="0">
                <a:latin typeface="+mn-lt"/>
              </a:rPr>
              <a:t> at </a:t>
            </a:r>
            <a:r>
              <a:rPr lang="sl-SI" sz="1600" b="1" dirty="0" err="1" smtClean="0">
                <a:latin typeface="+mn-lt"/>
              </a:rPr>
              <a:t>the</a:t>
            </a:r>
            <a:r>
              <a:rPr lang="sl-SI" sz="1600" b="1" dirty="0" smtClean="0">
                <a:latin typeface="+mn-lt"/>
              </a:rPr>
              <a:t> time </a:t>
            </a:r>
            <a:r>
              <a:rPr lang="sl-SI" sz="1600" b="1" dirty="0" err="1" smtClean="0">
                <a:latin typeface="+mn-lt"/>
              </a:rPr>
              <a:t>they</a:t>
            </a:r>
            <a:r>
              <a:rPr lang="sl-SI" sz="1600" b="1" dirty="0" smtClean="0">
                <a:latin typeface="+mn-lt"/>
              </a:rPr>
              <a:t> </a:t>
            </a:r>
            <a:r>
              <a:rPr lang="sl-SI" sz="1600" b="1" dirty="0" err="1" smtClean="0">
                <a:latin typeface="+mn-lt"/>
              </a:rPr>
              <a:t>have</a:t>
            </a:r>
            <a:r>
              <a:rPr lang="sl-SI" sz="1600" b="1" dirty="0" smtClean="0">
                <a:latin typeface="+mn-lt"/>
              </a:rPr>
              <a:t> </a:t>
            </a:r>
            <a:r>
              <a:rPr lang="sl-SI" sz="1600" b="1" dirty="0" err="1" smtClean="0">
                <a:latin typeface="+mn-lt"/>
              </a:rPr>
              <a:t>an</a:t>
            </a:r>
            <a:r>
              <a:rPr lang="sl-SI" sz="1600" b="1" dirty="0" smtClean="0">
                <a:latin typeface="+mn-lt"/>
              </a:rPr>
              <a:t> </a:t>
            </a:r>
            <a:r>
              <a:rPr lang="sl-SI" sz="1600" b="1" dirty="0" err="1" smtClean="0">
                <a:latin typeface="+mn-lt"/>
              </a:rPr>
              <a:t>outstanding</a:t>
            </a:r>
            <a:r>
              <a:rPr lang="sl-SI" sz="1600" b="1" dirty="0" smtClean="0">
                <a:latin typeface="+mn-lt"/>
              </a:rPr>
              <a:t> </a:t>
            </a:r>
            <a:r>
              <a:rPr lang="sl-SI" sz="1600" b="1" dirty="0" err="1" smtClean="0">
                <a:latin typeface="+mn-lt"/>
              </a:rPr>
              <a:t>tax</a:t>
            </a:r>
            <a:r>
              <a:rPr lang="sl-SI" sz="1600" b="1" dirty="0" smtClean="0">
                <a:latin typeface="+mn-lt"/>
              </a:rPr>
              <a:t> </a:t>
            </a:r>
            <a:r>
              <a:rPr lang="sl-SI" sz="1600" b="1" dirty="0" err="1" smtClean="0">
                <a:latin typeface="+mn-lt"/>
              </a:rPr>
              <a:t>debt</a:t>
            </a:r>
            <a:r>
              <a:rPr lang="sl-SI" sz="1600" b="1" dirty="0" smtClean="0">
                <a:latin typeface="+mn-lt"/>
              </a:rPr>
              <a:t> (90 </a:t>
            </a:r>
            <a:r>
              <a:rPr lang="sl-SI" sz="1600" b="1" dirty="0" err="1" smtClean="0">
                <a:latin typeface="+mn-lt"/>
              </a:rPr>
              <a:t>days</a:t>
            </a:r>
            <a:r>
              <a:rPr lang="sl-SI" sz="1600" b="1" dirty="0" smtClean="0">
                <a:latin typeface="+mn-lt"/>
              </a:rPr>
              <a:t> </a:t>
            </a:r>
            <a:r>
              <a:rPr lang="sl-SI" sz="1600" b="1" dirty="0" err="1" smtClean="0">
                <a:latin typeface="+mn-lt"/>
              </a:rPr>
              <a:t>before</a:t>
            </a:r>
            <a:r>
              <a:rPr lang="sl-SI" sz="1600" b="1" dirty="0" smtClean="0">
                <a:latin typeface="+mn-lt"/>
              </a:rPr>
              <a:t> </a:t>
            </a:r>
            <a:r>
              <a:rPr lang="sl-SI" sz="1600" b="1" dirty="0" err="1" smtClean="0">
                <a:latin typeface="+mn-lt"/>
              </a:rPr>
              <a:t>they</a:t>
            </a:r>
            <a:r>
              <a:rPr lang="sl-SI" sz="1600" b="1" dirty="0" smtClean="0">
                <a:latin typeface="+mn-lt"/>
              </a:rPr>
              <a:t> </a:t>
            </a:r>
            <a:r>
              <a:rPr lang="sl-SI" sz="1600" b="1" dirty="0" err="1" smtClean="0">
                <a:latin typeface="+mn-lt"/>
              </a:rPr>
              <a:t>were</a:t>
            </a:r>
            <a:r>
              <a:rPr lang="sl-SI" sz="1600" b="1" dirty="0" smtClean="0">
                <a:latin typeface="+mn-lt"/>
              </a:rPr>
              <a:t> </a:t>
            </a:r>
            <a:r>
              <a:rPr lang="sl-SI" sz="1600" b="1" dirty="0" err="1" smtClean="0">
                <a:latin typeface="+mn-lt"/>
              </a:rPr>
              <a:t>published</a:t>
            </a:r>
            <a:r>
              <a:rPr lang="sl-SI" sz="1600" b="1" dirty="0" smtClean="0">
                <a:latin typeface="+mn-lt"/>
              </a:rPr>
              <a:t> on </a:t>
            </a:r>
            <a:r>
              <a:rPr lang="sl-SI" sz="1600" b="1" dirty="0" err="1" smtClean="0">
                <a:latin typeface="+mn-lt"/>
              </a:rPr>
              <a:t>Tax</a:t>
            </a:r>
            <a:r>
              <a:rPr lang="sl-SI" sz="1600" b="1" dirty="0" smtClean="0">
                <a:latin typeface="+mn-lt"/>
              </a:rPr>
              <a:t> </a:t>
            </a:r>
            <a:r>
              <a:rPr lang="sl-SI" sz="1600" b="1" dirty="0" err="1" smtClean="0">
                <a:latin typeface="+mn-lt"/>
              </a:rPr>
              <a:t>administration</a:t>
            </a:r>
            <a:r>
              <a:rPr lang="sl-SI" sz="1600" b="1" dirty="0" smtClean="0">
                <a:latin typeface="+mn-lt"/>
              </a:rPr>
              <a:t>‘s list) is </a:t>
            </a:r>
            <a:r>
              <a:rPr lang="sl-SI" sz="1600" b="1" dirty="0" err="1" smtClean="0">
                <a:latin typeface="+mn-lt"/>
              </a:rPr>
              <a:t>created</a:t>
            </a:r>
            <a:r>
              <a:rPr lang="sl-SI" sz="1600" b="1" dirty="0" smtClean="0">
                <a:latin typeface="+mn-lt"/>
              </a:rPr>
              <a:t>.</a:t>
            </a:r>
            <a:endParaRPr lang="sl-SI" sz="1600" b="1" dirty="0">
              <a:effectLst/>
              <a:latin typeface="+mn-lt"/>
            </a:endParaRPr>
          </a:p>
        </p:txBody>
      </p:sp>
      <p:sp>
        <p:nvSpPr>
          <p:cNvPr id="13" name="Pravokotnik 12"/>
          <p:cNvSpPr/>
          <p:nvPr/>
        </p:nvSpPr>
        <p:spPr>
          <a:xfrm>
            <a:off x="7092279" y="1414517"/>
            <a:ext cx="1728193" cy="646331"/>
          </a:xfrm>
          <a:prstGeom prst="rect">
            <a:avLst/>
          </a:prstGeom>
          <a:solidFill>
            <a:schemeClr val="bg1">
              <a:lumMod val="95000"/>
            </a:schemeClr>
          </a:solidFill>
        </p:spPr>
        <p:txBody>
          <a:bodyPr wrap="square">
            <a:spAutoFit/>
          </a:bodyPr>
          <a:lstStyle/>
          <a:p>
            <a:pPr algn="ctr"/>
            <a:r>
              <a:rPr lang="sl-SI" sz="1200" b="1" dirty="0" err="1"/>
              <a:t>T</a:t>
            </a:r>
            <a:r>
              <a:rPr lang="sl-SI" sz="1200" b="1" dirty="0" err="1" smtClean="0"/>
              <a:t>he</a:t>
            </a:r>
            <a:r>
              <a:rPr lang="sl-SI" sz="1200" b="1" dirty="0" smtClean="0"/>
              <a:t> </a:t>
            </a:r>
            <a:r>
              <a:rPr lang="sl-SI" sz="1200" b="1" dirty="0" err="1" smtClean="0"/>
              <a:t>amount</a:t>
            </a:r>
            <a:r>
              <a:rPr lang="sl-SI" sz="1200" b="1" dirty="0" smtClean="0"/>
              <a:t> </a:t>
            </a:r>
            <a:r>
              <a:rPr lang="sl-SI" sz="1200" b="1" dirty="0" err="1" smtClean="0"/>
              <a:t>of</a:t>
            </a:r>
            <a:r>
              <a:rPr lang="sl-SI" sz="1200" b="1" dirty="0" smtClean="0"/>
              <a:t> </a:t>
            </a:r>
            <a:r>
              <a:rPr lang="sl-SI" sz="1200" b="1" dirty="0" err="1" smtClean="0"/>
              <a:t>received</a:t>
            </a:r>
            <a:r>
              <a:rPr lang="sl-SI" sz="1200" b="1" dirty="0" smtClean="0"/>
              <a:t> </a:t>
            </a:r>
            <a:r>
              <a:rPr lang="sl-SI" sz="1200" b="1" dirty="0" err="1" smtClean="0"/>
              <a:t>payments</a:t>
            </a:r>
            <a:r>
              <a:rPr lang="sl-SI" sz="1200" b="1" dirty="0" smtClean="0"/>
              <a:t> </a:t>
            </a:r>
            <a:r>
              <a:rPr lang="sl-SI" sz="1200" b="1" dirty="0" err="1" smtClean="0"/>
              <a:t>from</a:t>
            </a:r>
            <a:r>
              <a:rPr lang="sl-SI" sz="1200" b="1" dirty="0" smtClean="0"/>
              <a:t> </a:t>
            </a:r>
            <a:r>
              <a:rPr lang="sl-SI" sz="1200" b="1" dirty="0" err="1" smtClean="0"/>
              <a:t>public</a:t>
            </a:r>
            <a:r>
              <a:rPr lang="sl-SI" sz="1200" b="1" dirty="0" smtClean="0"/>
              <a:t> </a:t>
            </a:r>
            <a:r>
              <a:rPr lang="sl-SI" sz="1200" b="1" dirty="0" err="1" smtClean="0"/>
              <a:t>sector</a:t>
            </a:r>
            <a:endParaRPr lang="sl-SI" sz="1200" b="1" dirty="0" smtClean="0"/>
          </a:p>
        </p:txBody>
      </p:sp>
      <p:sp>
        <p:nvSpPr>
          <p:cNvPr id="14" name="Pravokotnik 13"/>
          <p:cNvSpPr/>
          <p:nvPr/>
        </p:nvSpPr>
        <p:spPr>
          <a:xfrm>
            <a:off x="2987824" y="1959223"/>
            <a:ext cx="1297855" cy="461665"/>
          </a:xfrm>
          <a:prstGeom prst="rect">
            <a:avLst/>
          </a:prstGeom>
          <a:solidFill>
            <a:schemeClr val="bg1">
              <a:lumMod val="95000"/>
            </a:schemeClr>
          </a:solidFill>
        </p:spPr>
        <p:txBody>
          <a:bodyPr wrap="square">
            <a:spAutoFit/>
          </a:bodyPr>
          <a:lstStyle/>
          <a:p>
            <a:pPr algn="ctr"/>
            <a:r>
              <a:rPr lang="sl-SI" sz="1200" b="1" dirty="0" err="1"/>
              <a:t>C</a:t>
            </a:r>
            <a:r>
              <a:rPr lang="sl-SI" sz="1200" b="1" dirty="0" err="1" smtClean="0"/>
              <a:t>ategory</a:t>
            </a:r>
            <a:r>
              <a:rPr lang="sl-SI" sz="1200" b="1" dirty="0" smtClean="0"/>
              <a:t> </a:t>
            </a:r>
            <a:r>
              <a:rPr lang="sl-SI" sz="1200" b="1" dirty="0" err="1" smtClean="0"/>
              <a:t>of</a:t>
            </a:r>
            <a:r>
              <a:rPr lang="sl-SI" sz="1200" b="1" dirty="0" smtClean="0"/>
              <a:t> </a:t>
            </a:r>
            <a:r>
              <a:rPr lang="sl-SI" sz="1200" b="1" dirty="0" err="1" smtClean="0"/>
              <a:t>the</a:t>
            </a:r>
            <a:r>
              <a:rPr lang="sl-SI" sz="1200" b="1" dirty="0" smtClean="0"/>
              <a:t> </a:t>
            </a:r>
            <a:r>
              <a:rPr lang="sl-SI" sz="1200" b="1" dirty="0" err="1" smtClean="0"/>
              <a:t>debt</a:t>
            </a:r>
            <a:r>
              <a:rPr lang="sl-SI" sz="1200" b="1" dirty="0" smtClean="0"/>
              <a:t> </a:t>
            </a:r>
            <a:r>
              <a:rPr lang="sl-SI" sz="1200" b="1" dirty="0" err="1" smtClean="0"/>
              <a:t>amout</a:t>
            </a:r>
            <a:endParaRPr lang="sl-SI" sz="1200" b="1" dirty="0" smtClean="0"/>
          </a:p>
        </p:txBody>
      </p:sp>
      <p:cxnSp>
        <p:nvCxnSpPr>
          <p:cNvPr id="15" name="Raven puščični povezovalnik 14"/>
          <p:cNvCxnSpPr/>
          <p:nvPr/>
        </p:nvCxnSpPr>
        <p:spPr>
          <a:xfrm>
            <a:off x="3636751" y="2420888"/>
            <a:ext cx="732917"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Raven puščični povezovalnik 15"/>
          <p:cNvCxnSpPr/>
          <p:nvPr/>
        </p:nvCxnSpPr>
        <p:spPr>
          <a:xfrm flipH="1">
            <a:off x="7898792" y="2060848"/>
            <a:ext cx="86434" cy="36004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510656983"/>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smtClean="0">
                <a:latin typeface="+mj-lt"/>
              </a:rPr>
              <a:t>Open </a:t>
            </a:r>
            <a:r>
              <a:rPr lang="sl-SI" sz="2400" b="1" dirty="0" err="1" smtClean="0">
                <a:latin typeface="+mj-lt"/>
              </a:rPr>
              <a:t>Data</a:t>
            </a:r>
            <a:endParaRPr lang="sl-SI" b="1" dirty="0">
              <a:latin typeface="+mj-lt"/>
            </a:endParaRPr>
          </a:p>
        </p:txBody>
      </p:sp>
      <p:sp>
        <p:nvSpPr>
          <p:cNvPr id="6" name="PoljeZBesedilom 5"/>
          <p:cNvSpPr txBox="1"/>
          <p:nvPr/>
        </p:nvSpPr>
        <p:spPr>
          <a:xfrm>
            <a:off x="5604218" y="6381328"/>
            <a:ext cx="3504286"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1" y="1556792"/>
            <a:ext cx="5286384" cy="400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2886" y="3299312"/>
            <a:ext cx="4637844" cy="30075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6" name="Pravokotnik 25"/>
          <p:cNvSpPr/>
          <p:nvPr/>
        </p:nvSpPr>
        <p:spPr>
          <a:xfrm>
            <a:off x="5115729" y="1772816"/>
            <a:ext cx="2352158" cy="1384995"/>
          </a:xfrm>
          <a:prstGeom prst="rect">
            <a:avLst/>
          </a:prstGeom>
          <a:solidFill>
            <a:schemeClr val="bg1">
              <a:lumMod val="95000"/>
            </a:schemeClr>
          </a:solidFill>
        </p:spPr>
        <p:txBody>
          <a:bodyPr wrap="square">
            <a:spAutoFit/>
          </a:bodyPr>
          <a:lstStyle/>
          <a:p>
            <a:pPr algn="ctr"/>
            <a:r>
              <a:rPr lang="sl-SI" sz="1400" b="1" dirty="0" smtClean="0"/>
              <a:t>Part </a:t>
            </a:r>
            <a:r>
              <a:rPr lang="sl-SI" sz="1400" b="1" dirty="0" err="1" smtClean="0"/>
              <a:t>of</a:t>
            </a:r>
            <a:r>
              <a:rPr lang="sl-SI" sz="1400" b="1" dirty="0" smtClean="0"/>
              <a:t> </a:t>
            </a:r>
            <a:r>
              <a:rPr lang="sl-SI" sz="1400" b="1" dirty="0" err="1" smtClean="0"/>
              <a:t>Supervizor</a:t>
            </a:r>
            <a:r>
              <a:rPr lang="sl-SI" sz="1400" b="1" dirty="0" smtClean="0"/>
              <a:t> </a:t>
            </a:r>
            <a:r>
              <a:rPr lang="sl-SI" sz="1400" b="1" dirty="0" err="1" smtClean="0"/>
              <a:t>data</a:t>
            </a:r>
            <a:r>
              <a:rPr lang="sl-SI" sz="1400" b="1" dirty="0" smtClean="0"/>
              <a:t> is </a:t>
            </a:r>
            <a:r>
              <a:rPr lang="sl-SI" sz="1400" b="1" dirty="0" err="1" smtClean="0"/>
              <a:t>available</a:t>
            </a:r>
            <a:r>
              <a:rPr lang="sl-SI" sz="1400" b="1" dirty="0" smtClean="0"/>
              <a:t> </a:t>
            </a:r>
            <a:r>
              <a:rPr lang="sl-SI" sz="1400" b="1" dirty="0" err="1" smtClean="0"/>
              <a:t>for</a:t>
            </a:r>
            <a:r>
              <a:rPr lang="sl-SI" sz="1400" b="1" dirty="0" smtClean="0"/>
              <a:t> </a:t>
            </a:r>
            <a:r>
              <a:rPr lang="sl-SI" sz="1400" b="1" dirty="0" err="1" smtClean="0"/>
              <a:t>download</a:t>
            </a:r>
            <a:r>
              <a:rPr lang="sl-SI" sz="1400" b="1" dirty="0" smtClean="0"/>
              <a:t> in </a:t>
            </a:r>
            <a:r>
              <a:rPr lang="sl-SI" sz="1400" b="1" dirty="0" err="1" smtClean="0"/>
              <a:t>machine</a:t>
            </a:r>
            <a:r>
              <a:rPr lang="sl-SI" sz="1400" b="1" dirty="0" smtClean="0"/>
              <a:t> </a:t>
            </a:r>
            <a:r>
              <a:rPr lang="sl-SI" sz="1400" b="1" dirty="0" err="1" smtClean="0"/>
              <a:t>readable</a:t>
            </a:r>
            <a:r>
              <a:rPr lang="sl-SI" sz="1400" b="1" dirty="0" smtClean="0"/>
              <a:t> form.</a:t>
            </a:r>
          </a:p>
          <a:p>
            <a:pPr algn="ctr"/>
            <a:endParaRPr lang="sl-SI" sz="1400" b="1" dirty="0" smtClean="0"/>
          </a:p>
          <a:p>
            <a:pPr algn="ctr"/>
            <a:r>
              <a:rPr lang="sl-SI" sz="1400" b="1" dirty="0" err="1" smtClean="0"/>
              <a:t>Description</a:t>
            </a:r>
            <a:r>
              <a:rPr lang="sl-SI" sz="1400" b="1" dirty="0" smtClean="0"/>
              <a:t> </a:t>
            </a:r>
            <a:r>
              <a:rPr lang="sl-SI" sz="1400" b="1" dirty="0" err="1" smtClean="0"/>
              <a:t>of</a:t>
            </a:r>
            <a:r>
              <a:rPr lang="sl-SI" sz="1400" b="1" dirty="0" smtClean="0"/>
              <a:t> </a:t>
            </a:r>
            <a:r>
              <a:rPr lang="sl-SI" sz="1400" b="1" dirty="0" err="1" smtClean="0"/>
              <a:t>data</a:t>
            </a:r>
            <a:r>
              <a:rPr lang="sl-SI" sz="1400" b="1" dirty="0" smtClean="0"/>
              <a:t> is </a:t>
            </a:r>
            <a:r>
              <a:rPr lang="sl-SI" sz="1400" b="1" dirty="0" err="1" smtClean="0"/>
              <a:t>also</a:t>
            </a:r>
            <a:r>
              <a:rPr lang="sl-SI" sz="1400" b="1" dirty="0" smtClean="0"/>
              <a:t> </a:t>
            </a:r>
            <a:r>
              <a:rPr lang="sl-SI" sz="1400" b="1" dirty="0" err="1" smtClean="0"/>
              <a:t>available</a:t>
            </a:r>
            <a:r>
              <a:rPr lang="sl-SI" sz="1400" b="1" dirty="0" smtClean="0"/>
              <a:t>.</a:t>
            </a:r>
            <a:endParaRPr lang="sl-SI" sz="1400" b="1" dirty="0">
              <a:effectLst/>
            </a:endParaRPr>
          </a:p>
        </p:txBody>
      </p:sp>
      <p:sp>
        <p:nvSpPr>
          <p:cNvPr id="30" name="Pravokotnik 29"/>
          <p:cNvSpPr/>
          <p:nvPr/>
        </p:nvSpPr>
        <p:spPr>
          <a:xfrm>
            <a:off x="2867914" y="5760292"/>
            <a:ext cx="2352158" cy="738664"/>
          </a:xfrm>
          <a:prstGeom prst="rect">
            <a:avLst/>
          </a:prstGeom>
          <a:solidFill>
            <a:schemeClr val="bg1">
              <a:lumMod val="95000"/>
            </a:schemeClr>
          </a:solidFill>
        </p:spPr>
        <p:txBody>
          <a:bodyPr wrap="square">
            <a:spAutoFit/>
          </a:bodyPr>
          <a:lstStyle/>
          <a:p>
            <a:pPr algn="ctr"/>
            <a:r>
              <a:rPr lang="sl-SI" sz="1400" b="1" dirty="0" smtClean="0"/>
              <a:t>API </a:t>
            </a:r>
            <a:r>
              <a:rPr lang="sl-SI" sz="1400" b="1" dirty="0" err="1" smtClean="0"/>
              <a:t>interface</a:t>
            </a:r>
            <a:r>
              <a:rPr lang="sl-SI" sz="1400" b="1" dirty="0" smtClean="0"/>
              <a:t> to </a:t>
            </a:r>
            <a:r>
              <a:rPr lang="sl-SI" sz="1400" b="1" dirty="0" err="1" smtClean="0"/>
              <a:t>the</a:t>
            </a:r>
            <a:r>
              <a:rPr lang="sl-SI" sz="1400" b="1" dirty="0" smtClean="0"/>
              <a:t> </a:t>
            </a:r>
            <a:r>
              <a:rPr lang="sl-SI" sz="1400" b="1" dirty="0" err="1" smtClean="0"/>
              <a:t>Supervizor</a:t>
            </a:r>
            <a:r>
              <a:rPr lang="sl-SI" sz="1400" b="1" dirty="0" smtClean="0"/>
              <a:t> </a:t>
            </a:r>
            <a:r>
              <a:rPr lang="sl-SI" sz="1400" b="1" dirty="0" err="1" smtClean="0"/>
              <a:t>application</a:t>
            </a:r>
            <a:r>
              <a:rPr lang="sl-SI" sz="1400" b="1" dirty="0" smtClean="0"/>
              <a:t> is </a:t>
            </a:r>
            <a:r>
              <a:rPr lang="sl-SI" sz="1400" b="1" dirty="0" err="1" smtClean="0"/>
              <a:t>also</a:t>
            </a:r>
            <a:r>
              <a:rPr lang="sl-SI" sz="1400" b="1" dirty="0" smtClean="0"/>
              <a:t> </a:t>
            </a:r>
            <a:r>
              <a:rPr lang="sl-SI" sz="1400" b="1" dirty="0" err="1" smtClean="0"/>
              <a:t>provided</a:t>
            </a:r>
            <a:r>
              <a:rPr lang="sl-SI" sz="1400" b="1" dirty="0" smtClean="0"/>
              <a:t>.</a:t>
            </a:r>
            <a:endParaRPr lang="sl-SI" sz="1400" b="1" dirty="0">
              <a:effectLst/>
            </a:endParaRPr>
          </a:p>
        </p:txBody>
      </p:sp>
    </p:spTree>
    <p:extLst>
      <p:ext uri="{BB962C8B-B14F-4D97-AF65-F5344CB8AC3E}">
        <p14:creationId xmlns:p14="http://schemas.microsoft.com/office/powerpoint/2010/main" val="3494527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slov 17"/>
          <p:cNvSpPr>
            <a:spLocks noGrp="1"/>
          </p:cNvSpPr>
          <p:nvPr>
            <p:ph type="title"/>
          </p:nvPr>
        </p:nvSpPr>
        <p:spPr>
          <a:xfrm>
            <a:off x="1800244" y="2928949"/>
            <a:ext cx="5486400" cy="571489"/>
          </a:xfrm>
        </p:spPr>
        <p:txBody>
          <a:bodyPr anchor="ctr"/>
          <a:lstStyle/>
          <a:p>
            <a:pPr algn="ctr"/>
            <a:r>
              <a:rPr lang="en-US" sz="3200" dirty="0" smtClean="0"/>
              <a:t>Matjaž Mešnjak</a:t>
            </a:r>
            <a:br>
              <a:rPr lang="en-US" sz="3200" dirty="0" smtClean="0"/>
            </a:br>
            <a:r>
              <a:rPr lang="en-US" sz="3200" dirty="0" err="1" smtClean="0"/>
              <a:t>matjaz.mesnjak@kpk-rs.si</a:t>
            </a:r>
            <a:endParaRPr lang="en-US" sz="3200" dirty="0" smtClean="0"/>
          </a:p>
        </p:txBody>
      </p:sp>
      <p:cxnSp>
        <p:nvCxnSpPr>
          <p:cNvPr id="6" name="Raven konektor 5"/>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6391"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sp>
        <p:nvSpPr>
          <p:cNvPr id="9"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373708670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57200" y="1600200"/>
            <a:ext cx="8229600" cy="4686320"/>
          </a:xfrm>
        </p:spPr>
        <p:txBody>
          <a:bodyPr>
            <a:noAutofit/>
          </a:bodyPr>
          <a:lstStyle/>
          <a:p>
            <a:r>
              <a:rPr lang="en-US" sz="2400" dirty="0" smtClean="0"/>
              <a:t>Transparency of financial flows </a:t>
            </a:r>
            <a:r>
              <a:rPr lang="en-US" sz="2400" dirty="0" smtClean="0"/>
              <a:t>between the </a:t>
            </a:r>
            <a:r>
              <a:rPr lang="en-US" sz="2400" dirty="0" smtClean="0"/>
              <a:t>public and the private sector</a:t>
            </a:r>
            <a:r>
              <a:rPr lang="sl-SI" sz="2400" dirty="0" smtClean="0"/>
              <a:t> </a:t>
            </a:r>
            <a:r>
              <a:rPr lang="en-US" sz="2400" dirty="0" smtClean="0"/>
              <a:t>increases the level of responsibilities of public office holders for effective and efficient</a:t>
            </a:r>
            <a:r>
              <a:rPr lang="sl-SI" sz="2400" dirty="0" smtClean="0"/>
              <a:t> </a:t>
            </a:r>
            <a:r>
              <a:rPr lang="en-US" sz="2400" dirty="0" smtClean="0"/>
              <a:t>use of public finance, facilitates debate on adopted and planned investments and projects as well</a:t>
            </a:r>
            <a:r>
              <a:rPr lang="sl-SI" sz="2400" dirty="0" smtClean="0"/>
              <a:t> </a:t>
            </a:r>
            <a:r>
              <a:rPr lang="en-US" sz="2400" dirty="0" smtClean="0"/>
              <a:t>as decreases risks for illicit management, abuse of functions, and above all, limits systemic</a:t>
            </a:r>
            <a:r>
              <a:rPr lang="sl-SI" sz="2400" dirty="0" smtClean="0"/>
              <a:t> </a:t>
            </a:r>
            <a:r>
              <a:rPr lang="en-US" sz="2400" dirty="0" smtClean="0"/>
              <a:t>corruption, unfair </a:t>
            </a:r>
            <a:r>
              <a:rPr lang="en-US" sz="2400" dirty="0" smtClean="0"/>
              <a:t>competition </a:t>
            </a:r>
            <a:r>
              <a:rPr lang="en-US" sz="2400" dirty="0" smtClean="0"/>
              <a:t>and clientage in public procurement procedures.</a:t>
            </a:r>
            <a:endParaRPr lang="sl-SI" sz="2400" dirty="0" smtClean="0"/>
          </a:p>
          <a:p>
            <a:r>
              <a:rPr lang="sl-SI" sz="2400" dirty="0" smtClean="0"/>
              <a:t>In 2011 </a:t>
            </a:r>
            <a:r>
              <a:rPr lang="sl-SI" sz="2400" dirty="0" err="1" smtClean="0"/>
              <a:t>the</a:t>
            </a:r>
            <a:r>
              <a:rPr lang="sl-SI" sz="2400" dirty="0" smtClean="0"/>
              <a:t> </a:t>
            </a:r>
            <a:r>
              <a:rPr lang="sl-SI" sz="2400" dirty="0" err="1" smtClean="0"/>
              <a:t>Commission</a:t>
            </a:r>
            <a:r>
              <a:rPr lang="sl-SI" sz="2400" dirty="0" smtClean="0"/>
              <a:t> </a:t>
            </a:r>
            <a:r>
              <a:rPr lang="sl-SI" sz="2400" dirty="0" err="1" smtClean="0"/>
              <a:t>for</a:t>
            </a:r>
            <a:r>
              <a:rPr lang="sl-SI" sz="2400" dirty="0" smtClean="0"/>
              <a:t> </a:t>
            </a:r>
            <a:r>
              <a:rPr lang="sl-SI" sz="2400" dirty="0" err="1" smtClean="0"/>
              <a:t>the</a:t>
            </a:r>
            <a:r>
              <a:rPr lang="sl-SI" sz="2400" dirty="0" smtClean="0"/>
              <a:t> </a:t>
            </a:r>
            <a:r>
              <a:rPr lang="sl-SI" sz="2400" dirty="0" err="1" smtClean="0"/>
              <a:t>Prevention</a:t>
            </a:r>
            <a:r>
              <a:rPr lang="sl-SI" sz="2400" dirty="0" smtClean="0"/>
              <a:t> </a:t>
            </a:r>
            <a:r>
              <a:rPr lang="sl-SI" sz="2400" dirty="0" err="1" smtClean="0"/>
              <a:t>of</a:t>
            </a:r>
            <a:r>
              <a:rPr lang="sl-SI" sz="2400" dirty="0" smtClean="0"/>
              <a:t> </a:t>
            </a:r>
            <a:r>
              <a:rPr lang="sl-SI" sz="2400" dirty="0" err="1" smtClean="0"/>
              <a:t>Corruption</a:t>
            </a:r>
            <a:r>
              <a:rPr lang="sl-SI" sz="2400" dirty="0" smtClean="0"/>
              <a:t> (CPC) </a:t>
            </a:r>
            <a:r>
              <a:rPr lang="sl-SI" sz="2400" dirty="0" err="1" smtClean="0"/>
              <a:t>started</a:t>
            </a:r>
            <a:r>
              <a:rPr lang="sl-SI" sz="2400" dirty="0" smtClean="0"/>
              <a:t> a </a:t>
            </a:r>
            <a:r>
              <a:rPr lang="sl-SI" sz="2400" dirty="0" err="1" smtClean="0"/>
              <a:t>project</a:t>
            </a:r>
            <a:r>
              <a:rPr lang="sl-SI" sz="2400" dirty="0" smtClean="0"/>
              <a:t> </a:t>
            </a:r>
            <a:r>
              <a:rPr lang="sl-SI" sz="2400" dirty="0" err="1" smtClean="0"/>
              <a:t>called</a:t>
            </a:r>
            <a:r>
              <a:rPr lang="sl-SI" sz="2400" dirty="0" smtClean="0"/>
              <a:t> </a:t>
            </a:r>
            <a:r>
              <a:rPr lang="sl-SI" sz="2400" dirty="0" err="1" smtClean="0"/>
              <a:t>Transparency</a:t>
            </a:r>
            <a:r>
              <a:rPr lang="sl-SI" sz="2400" dirty="0" smtClean="0"/>
              <a:t>. An </a:t>
            </a:r>
            <a:r>
              <a:rPr lang="sl-SI" sz="2400" dirty="0" err="1" smtClean="0"/>
              <a:t>important</a:t>
            </a:r>
            <a:r>
              <a:rPr lang="sl-SI" sz="2400" dirty="0" smtClean="0"/>
              <a:t> part </a:t>
            </a:r>
            <a:r>
              <a:rPr lang="sl-SI" sz="2400" dirty="0" err="1" smtClean="0"/>
              <a:t>of</a:t>
            </a:r>
            <a:r>
              <a:rPr lang="sl-SI" sz="2400" dirty="0" smtClean="0"/>
              <a:t> </a:t>
            </a:r>
            <a:r>
              <a:rPr lang="sl-SI" sz="2400" dirty="0" err="1" smtClean="0"/>
              <a:t>this</a:t>
            </a:r>
            <a:r>
              <a:rPr lang="sl-SI" sz="2400" dirty="0" smtClean="0"/>
              <a:t> </a:t>
            </a:r>
            <a:r>
              <a:rPr lang="sl-SI" sz="2400" dirty="0" err="1" smtClean="0"/>
              <a:t>project</a:t>
            </a:r>
            <a:r>
              <a:rPr lang="sl-SI" sz="2400" dirty="0" smtClean="0"/>
              <a:t> is </a:t>
            </a:r>
            <a:r>
              <a:rPr lang="sl-SI" sz="2400" dirty="0" err="1" smtClean="0"/>
              <a:t>the</a:t>
            </a:r>
            <a:r>
              <a:rPr lang="sl-SI" sz="2400" dirty="0" smtClean="0"/>
              <a:t> </a:t>
            </a:r>
            <a:r>
              <a:rPr lang="sl-SI" sz="2400" dirty="0" err="1" smtClean="0"/>
              <a:t>application</a:t>
            </a:r>
            <a:r>
              <a:rPr lang="sl-SI" sz="2400" dirty="0" smtClean="0"/>
              <a:t> </a:t>
            </a:r>
            <a:r>
              <a:rPr lang="sl-SI" sz="2400" dirty="0" err="1" smtClean="0"/>
              <a:t>Supervizor</a:t>
            </a:r>
            <a:r>
              <a:rPr lang="sl-SI" sz="2400" dirty="0" smtClean="0"/>
              <a:t>, </a:t>
            </a:r>
            <a:r>
              <a:rPr lang="sl-SI" sz="2400" dirty="0" err="1" smtClean="0"/>
              <a:t>an</a:t>
            </a:r>
            <a:r>
              <a:rPr lang="sl-SI" sz="2400" dirty="0" smtClean="0"/>
              <a:t> o</a:t>
            </a:r>
            <a:r>
              <a:rPr lang="en-US" sz="2400" dirty="0" err="1" smtClean="0"/>
              <a:t>nline</a:t>
            </a:r>
            <a:r>
              <a:rPr lang="en-US" sz="2400" dirty="0" smtClean="0"/>
              <a:t> application for monitoring expenses of public </a:t>
            </a:r>
            <a:r>
              <a:rPr lang="en-US" sz="2400" dirty="0" smtClean="0"/>
              <a:t>sector entities</a:t>
            </a:r>
            <a:r>
              <a:rPr lang="sl-SI" sz="2400" dirty="0" smtClean="0"/>
              <a:t>.</a:t>
            </a:r>
            <a:endParaRPr lang="sl-SI" sz="2400" dirty="0"/>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smtClean="0">
                <a:latin typeface="+mj-lt"/>
              </a:rPr>
              <a:t>Project </a:t>
            </a:r>
            <a:r>
              <a:rPr lang="sl-SI" sz="2400" b="1" dirty="0" err="1" smtClean="0">
                <a:latin typeface="+mj-lt"/>
              </a:rPr>
              <a:t>Transparency</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5686293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57200" y="1600200"/>
            <a:ext cx="8229600" cy="4686320"/>
          </a:xfrm>
        </p:spPr>
        <p:txBody>
          <a:bodyPr>
            <a:noAutofit/>
          </a:bodyPr>
          <a:lstStyle/>
          <a:p>
            <a:r>
              <a:rPr lang="en-GB" sz="2400" dirty="0" err="1" smtClean="0"/>
              <a:t>Supervizor</a:t>
            </a:r>
            <a:r>
              <a:rPr lang="sl-SI" sz="2400" dirty="0" smtClean="0"/>
              <a:t> is </a:t>
            </a:r>
            <a:r>
              <a:rPr lang="sl-SI" sz="2400" dirty="0" err="1" smtClean="0"/>
              <a:t>an</a:t>
            </a:r>
            <a:r>
              <a:rPr lang="sl-SI" sz="2400" dirty="0" smtClean="0"/>
              <a:t> </a:t>
            </a:r>
            <a:r>
              <a:rPr lang="en-GB" sz="2400" dirty="0" smtClean="0"/>
              <a:t>online application which enables simple browsing </a:t>
            </a:r>
            <a:r>
              <a:rPr lang="sl-SI" sz="2400" dirty="0" smtClean="0"/>
              <a:t> </a:t>
            </a:r>
            <a:r>
              <a:rPr lang="sl-SI" sz="2400" dirty="0" err="1" smtClean="0"/>
              <a:t>through</a:t>
            </a:r>
            <a:r>
              <a:rPr lang="sl-SI" sz="2400" dirty="0" smtClean="0"/>
              <a:t> </a:t>
            </a:r>
            <a:r>
              <a:rPr lang="en-GB" sz="2400" dirty="0" smtClean="0"/>
              <a:t>the financial transactions and </a:t>
            </a:r>
            <a:r>
              <a:rPr lang="sl-SI" sz="2400" dirty="0" err="1" smtClean="0"/>
              <a:t>their</a:t>
            </a:r>
            <a:r>
              <a:rPr lang="sl-SI" sz="2400" dirty="0" smtClean="0"/>
              <a:t> </a:t>
            </a:r>
            <a:r>
              <a:rPr lang="en-GB" sz="2400" dirty="0" smtClean="0"/>
              <a:t>graphical presentation.</a:t>
            </a:r>
            <a:endParaRPr lang="sl-SI" sz="2400" dirty="0" smtClean="0"/>
          </a:p>
          <a:p>
            <a:r>
              <a:rPr lang="en-GB" sz="2400" dirty="0" smtClean="0"/>
              <a:t>User can view all money transfers from selected budget user or all money transfers from the budget user to selected company.</a:t>
            </a:r>
            <a:endParaRPr lang="sl-SI" sz="2400" dirty="0" smtClean="0"/>
          </a:p>
          <a:p>
            <a:r>
              <a:rPr lang="en-GB" sz="2400" dirty="0" smtClean="0"/>
              <a:t>Data can </a:t>
            </a:r>
            <a:r>
              <a:rPr lang="en-GB" sz="2400" dirty="0"/>
              <a:t>also be </a:t>
            </a:r>
            <a:r>
              <a:rPr lang="sl-SI" sz="2400" dirty="0" err="1" smtClean="0"/>
              <a:t>presented</a:t>
            </a:r>
            <a:r>
              <a:rPr lang="sl-SI" sz="2400" dirty="0" smtClean="0"/>
              <a:t> </a:t>
            </a:r>
            <a:r>
              <a:rPr lang="en-GB" sz="2400" dirty="0" smtClean="0"/>
              <a:t>for a specified period of time. For all transactions over </a:t>
            </a:r>
            <a:r>
              <a:rPr lang="sl-SI" sz="2400" dirty="0" smtClean="0"/>
              <a:t>2</a:t>
            </a:r>
            <a:r>
              <a:rPr lang="en-GB" sz="2400" dirty="0" smtClean="0"/>
              <a:t>000 EUR </a:t>
            </a:r>
            <a:r>
              <a:rPr lang="sl-SI" sz="2400" dirty="0" err="1" smtClean="0"/>
              <a:t>the</a:t>
            </a:r>
            <a:r>
              <a:rPr lang="sl-SI" sz="2400" dirty="0" smtClean="0"/>
              <a:t> </a:t>
            </a:r>
            <a:r>
              <a:rPr lang="en-GB" sz="2400" dirty="0" smtClean="0"/>
              <a:t>purpose of money transfer</a:t>
            </a:r>
            <a:r>
              <a:rPr lang="sl-SI" sz="2400" dirty="0" smtClean="0"/>
              <a:t>s </a:t>
            </a:r>
            <a:r>
              <a:rPr lang="en-GB" sz="2400" dirty="0" smtClean="0"/>
              <a:t>is shown.</a:t>
            </a:r>
            <a:endParaRPr lang="sl-SI" sz="2400" dirty="0"/>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Supervizor</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388311361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57200" y="1600200"/>
            <a:ext cx="8229600" cy="4686320"/>
          </a:xfrm>
        </p:spPr>
        <p:txBody>
          <a:bodyPr>
            <a:normAutofit lnSpcReduction="10000"/>
          </a:bodyPr>
          <a:lstStyle/>
          <a:p>
            <a:r>
              <a:rPr lang="en-GB" sz="2400" dirty="0" smtClean="0"/>
              <a:t>Application</a:t>
            </a:r>
            <a:r>
              <a:rPr lang="sl-SI" sz="2400" dirty="0" smtClean="0"/>
              <a:t> </a:t>
            </a:r>
            <a:r>
              <a:rPr lang="en-GB" sz="2400" dirty="0" smtClean="0"/>
              <a:t>also shows data about public procurements and information about the business entities in Slovenia</a:t>
            </a:r>
            <a:r>
              <a:rPr lang="sl-SI" sz="2400" dirty="0" smtClean="0"/>
              <a:t>.</a:t>
            </a:r>
          </a:p>
          <a:p>
            <a:r>
              <a:rPr lang="sl-SI" sz="2400" dirty="0" smtClean="0"/>
              <a:t>Management </a:t>
            </a:r>
            <a:r>
              <a:rPr lang="en-GB" sz="2400" dirty="0" smtClean="0"/>
              <a:t>and </a:t>
            </a:r>
            <a:r>
              <a:rPr lang="en-GB" sz="2400" dirty="0" smtClean="0"/>
              <a:t>ownership structure </a:t>
            </a:r>
            <a:r>
              <a:rPr lang="sl-SI" sz="2400" dirty="0" err="1" smtClean="0"/>
              <a:t>of</a:t>
            </a:r>
            <a:r>
              <a:rPr lang="sl-SI" sz="2400" dirty="0" smtClean="0"/>
              <a:t> </a:t>
            </a:r>
            <a:r>
              <a:rPr lang="sl-SI" sz="2400" dirty="0" err="1" smtClean="0"/>
              <a:t>the</a:t>
            </a:r>
            <a:r>
              <a:rPr lang="sl-SI" sz="2400" dirty="0" smtClean="0"/>
              <a:t> </a:t>
            </a:r>
            <a:r>
              <a:rPr lang="sl-SI" sz="2400" dirty="0" err="1" smtClean="0"/>
              <a:t>companies</a:t>
            </a:r>
            <a:r>
              <a:rPr lang="sl-SI" sz="2400" dirty="0" smtClean="0"/>
              <a:t> </a:t>
            </a:r>
            <a:r>
              <a:rPr lang="en-GB" sz="2400" dirty="0" smtClean="0"/>
              <a:t>and some information from their annual reports</a:t>
            </a:r>
            <a:r>
              <a:rPr lang="sl-SI" sz="2400" dirty="0" smtClean="0"/>
              <a:t> are </a:t>
            </a:r>
            <a:r>
              <a:rPr lang="sl-SI" sz="2400" dirty="0" err="1" smtClean="0"/>
              <a:t>also</a:t>
            </a:r>
            <a:r>
              <a:rPr lang="sl-SI" sz="2400" dirty="0" smtClean="0"/>
              <a:t> </a:t>
            </a:r>
            <a:r>
              <a:rPr lang="sl-SI" sz="2400" dirty="0" err="1" smtClean="0"/>
              <a:t>presented</a:t>
            </a:r>
            <a:r>
              <a:rPr lang="en-GB" sz="2400" dirty="0" smtClean="0"/>
              <a:t>. </a:t>
            </a:r>
            <a:endParaRPr lang="sl-SI" sz="2400" dirty="0" smtClean="0"/>
          </a:p>
          <a:p>
            <a:r>
              <a:rPr lang="en-GB" sz="2400" dirty="0" smtClean="0"/>
              <a:t>Important part of the application is a </a:t>
            </a:r>
            <a:r>
              <a:rPr lang="en-GB" sz="2400" dirty="0" smtClean="0"/>
              <a:t>module </a:t>
            </a:r>
            <a:r>
              <a:rPr lang="en-GB" sz="2400" dirty="0" smtClean="0"/>
              <a:t>which </a:t>
            </a:r>
            <a:r>
              <a:rPr lang="sl-SI" sz="2400" dirty="0" err="1" smtClean="0"/>
              <a:t>presents</a:t>
            </a:r>
            <a:r>
              <a:rPr lang="sl-SI" sz="2400" dirty="0" smtClean="0"/>
              <a:t> a</a:t>
            </a:r>
            <a:r>
              <a:rPr lang="en-GB" sz="2400" dirty="0" smtClean="0"/>
              <a:t> list </a:t>
            </a:r>
            <a:r>
              <a:rPr lang="sl-SI" sz="2400" dirty="0" err="1" smtClean="0"/>
              <a:t>of</a:t>
            </a:r>
            <a:r>
              <a:rPr lang="sl-SI" sz="2400" dirty="0" smtClean="0"/>
              <a:t> </a:t>
            </a:r>
            <a:r>
              <a:rPr lang="en-GB" sz="2400" dirty="0"/>
              <a:t>public owned companies and </a:t>
            </a:r>
            <a:r>
              <a:rPr lang="en-GB" sz="2400" dirty="0" smtClean="0"/>
              <a:t>information</a:t>
            </a:r>
            <a:r>
              <a:rPr lang="sl-SI" sz="2400" dirty="0"/>
              <a:t> </a:t>
            </a:r>
            <a:r>
              <a:rPr lang="sl-SI" sz="2400" dirty="0" err="1" smtClean="0"/>
              <a:t>about</a:t>
            </a:r>
            <a:r>
              <a:rPr lang="sl-SI" sz="2400" dirty="0" smtClean="0"/>
              <a:t> </a:t>
            </a:r>
            <a:r>
              <a:rPr lang="sl-SI" sz="2400" dirty="0" err="1" smtClean="0"/>
              <a:t>them</a:t>
            </a:r>
            <a:r>
              <a:rPr lang="sl-SI" sz="2400" dirty="0" smtClean="0"/>
              <a:t>.</a:t>
            </a:r>
          </a:p>
          <a:p>
            <a:r>
              <a:rPr lang="sl-SI" sz="2400" dirty="0" err="1" smtClean="0"/>
              <a:t>For</a:t>
            </a:r>
            <a:r>
              <a:rPr lang="sl-SI" sz="2400" dirty="0" smtClean="0"/>
              <a:t> </a:t>
            </a:r>
            <a:r>
              <a:rPr lang="sl-SI" sz="2400" dirty="0" err="1" smtClean="0"/>
              <a:t>direct</a:t>
            </a:r>
            <a:r>
              <a:rPr lang="sl-SI" sz="2400" dirty="0" smtClean="0"/>
              <a:t> </a:t>
            </a:r>
            <a:r>
              <a:rPr lang="sl-SI" sz="2400" dirty="0" err="1" smtClean="0"/>
              <a:t>budget</a:t>
            </a:r>
            <a:r>
              <a:rPr lang="sl-SI" sz="2400" dirty="0" smtClean="0"/>
              <a:t> </a:t>
            </a:r>
            <a:r>
              <a:rPr lang="sl-SI" sz="2400" dirty="0" err="1" smtClean="0"/>
              <a:t>users</a:t>
            </a:r>
            <a:r>
              <a:rPr lang="sl-SI" sz="2400" dirty="0" smtClean="0"/>
              <a:t> </a:t>
            </a:r>
            <a:r>
              <a:rPr lang="sl-SI" sz="2400" dirty="0" err="1" smtClean="0"/>
              <a:t>Supervizor</a:t>
            </a:r>
            <a:r>
              <a:rPr lang="sl-SI" sz="2400" dirty="0" smtClean="0"/>
              <a:t> </a:t>
            </a:r>
            <a:r>
              <a:rPr lang="sl-SI" sz="2400" dirty="0" err="1" smtClean="0"/>
              <a:t>displays</a:t>
            </a:r>
            <a:r>
              <a:rPr lang="sl-SI" sz="2400" dirty="0" smtClean="0"/>
              <a:t> </a:t>
            </a:r>
            <a:r>
              <a:rPr lang="sl-SI" sz="2400" dirty="0" err="1" smtClean="0"/>
              <a:t>also</a:t>
            </a:r>
            <a:r>
              <a:rPr lang="sl-SI" sz="2400" dirty="0" smtClean="0"/>
              <a:t> </a:t>
            </a:r>
            <a:r>
              <a:rPr lang="sl-SI" sz="2400" dirty="0" err="1" smtClean="0"/>
              <a:t>accounting</a:t>
            </a:r>
            <a:r>
              <a:rPr lang="sl-SI" sz="2400" dirty="0" smtClean="0"/>
              <a:t> </a:t>
            </a:r>
            <a:r>
              <a:rPr lang="sl-SI" sz="2400" dirty="0" err="1" smtClean="0"/>
              <a:t>entries</a:t>
            </a:r>
            <a:r>
              <a:rPr lang="sl-SI" sz="2400" dirty="0" smtClean="0"/>
              <a:t> </a:t>
            </a:r>
            <a:r>
              <a:rPr lang="sl-SI" sz="2400" dirty="0" err="1" smtClean="0"/>
              <a:t>of</a:t>
            </a:r>
            <a:r>
              <a:rPr lang="sl-SI" sz="2400" dirty="0" smtClean="0"/>
              <a:t> </a:t>
            </a:r>
            <a:r>
              <a:rPr lang="sl-SI" sz="2400" dirty="0" err="1" smtClean="0"/>
              <a:t>payments</a:t>
            </a:r>
            <a:r>
              <a:rPr lang="sl-SI" sz="2400" dirty="0" smtClean="0"/>
              <a:t>.</a:t>
            </a:r>
            <a:endParaRPr lang="sl-SI" sz="2400" dirty="0"/>
          </a:p>
          <a:p>
            <a:r>
              <a:rPr lang="sl-SI" sz="2400" dirty="0" smtClean="0"/>
              <a:t>Supervizor </a:t>
            </a:r>
            <a:r>
              <a:rPr lang="sl-SI" sz="2400" dirty="0" smtClean="0"/>
              <a:t>presents also some other additional data (e.g.: data about tax debtors and transfers to the so called favorable </a:t>
            </a:r>
            <a:r>
              <a:rPr lang="sl-SI" sz="2400" dirty="0"/>
              <a:t>tax </a:t>
            </a:r>
            <a:r>
              <a:rPr lang="sl-SI" sz="2400" dirty="0" smtClean="0"/>
              <a:t>environments („tax havens“).</a:t>
            </a:r>
            <a:endParaRPr lang="sl-SI" sz="2400" dirty="0"/>
          </a:p>
          <a:p>
            <a:endParaRPr lang="sl-SI" sz="2400" dirty="0"/>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Supervizor</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323270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14366" y="1359627"/>
            <a:ext cx="8229600" cy="4757758"/>
          </a:xfrm>
        </p:spPr>
        <p:txBody>
          <a:bodyPr>
            <a:normAutofit lnSpcReduction="10000"/>
          </a:bodyPr>
          <a:lstStyle/>
          <a:p>
            <a:r>
              <a:rPr lang="en-US" sz="2400" dirty="0" smtClean="0"/>
              <a:t>Public Payments Administration </a:t>
            </a:r>
            <a:r>
              <a:rPr lang="sl-SI" sz="2400" dirty="0" smtClean="0"/>
              <a:t>(PPA) </a:t>
            </a:r>
            <a:r>
              <a:rPr lang="en-US" sz="2400" dirty="0" smtClean="0"/>
              <a:t>is providing payment services for direct and indirect budget users. </a:t>
            </a:r>
            <a:r>
              <a:rPr lang="sl-SI" sz="2400" dirty="0" err="1" smtClean="0"/>
              <a:t>Supervizor</a:t>
            </a:r>
            <a:r>
              <a:rPr lang="sl-SI" sz="2400" dirty="0" smtClean="0"/>
              <a:t> </a:t>
            </a:r>
            <a:r>
              <a:rPr lang="sl-SI" sz="2400" dirty="0" err="1" smtClean="0"/>
              <a:t>includes</a:t>
            </a:r>
            <a:r>
              <a:rPr lang="sl-SI" sz="2400" dirty="0" smtClean="0"/>
              <a:t> PPA </a:t>
            </a:r>
            <a:r>
              <a:rPr lang="en-US" sz="2400" dirty="0" smtClean="0"/>
              <a:t>data about financial transactions of budget</a:t>
            </a:r>
            <a:r>
              <a:rPr lang="sl-SI" sz="2400" dirty="0" smtClean="0"/>
              <a:t> </a:t>
            </a:r>
            <a:r>
              <a:rPr lang="sl-SI" sz="2400" dirty="0" err="1" smtClean="0"/>
              <a:t>users</a:t>
            </a:r>
            <a:r>
              <a:rPr lang="sl-SI" sz="2400" dirty="0" smtClean="0"/>
              <a:t> </a:t>
            </a:r>
            <a:r>
              <a:rPr lang="sl-SI" sz="2400" dirty="0" err="1" smtClean="0"/>
              <a:t>from</a:t>
            </a:r>
            <a:r>
              <a:rPr lang="sl-SI" sz="2400" dirty="0" smtClean="0"/>
              <a:t> 1 </a:t>
            </a:r>
            <a:r>
              <a:rPr lang="sl-SI" sz="2400" dirty="0" err="1" smtClean="0"/>
              <a:t>January</a:t>
            </a:r>
            <a:r>
              <a:rPr lang="sl-SI" sz="2400" dirty="0" smtClean="0"/>
              <a:t> 2003 </a:t>
            </a:r>
            <a:r>
              <a:rPr lang="sl-SI" sz="2400" dirty="0" err="1" smtClean="0"/>
              <a:t>onwards</a:t>
            </a:r>
            <a:r>
              <a:rPr lang="sl-SI" sz="2400" dirty="0" smtClean="0"/>
              <a:t>.</a:t>
            </a:r>
          </a:p>
          <a:p>
            <a:r>
              <a:rPr lang="sl-SI" sz="2400" dirty="0" smtClean="0"/>
              <a:t>AJPES (</a:t>
            </a:r>
            <a:r>
              <a:rPr lang="en-US" sz="2400" dirty="0"/>
              <a:t>The Agency of the Republic of Slovenia for Public Legal Records and Related </a:t>
            </a:r>
            <a:r>
              <a:rPr lang="en-US" sz="2400" dirty="0" smtClean="0"/>
              <a:t>Services</a:t>
            </a:r>
            <a:r>
              <a:rPr lang="sl-SI" sz="2400" dirty="0" smtClean="0"/>
              <a:t>) </a:t>
            </a:r>
            <a:r>
              <a:rPr lang="sl-SI" sz="2400" dirty="0" err="1" smtClean="0"/>
              <a:t>provides</a:t>
            </a:r>
            <a:r>
              <a:rPr lang="sl-SI" sz="2400" dirty="0" smtClean="0"/>
              <a:t> </a:t>
            </a:r>
            <a:r>
              <a:rPr lang="sl-SI" sz="2400" dirty="0" err="1" smtClean="0"/>
              <a:t>and</a:t>
            </a:r>
            <a:r>
              <a:rPr lang="sl-SI" sz="2400" dirty="0" smtClean="0"/>
              <a:t> </a:t>
            </a:r>
            <a:r>
              <a:rPr lang="sl-SI" sz="2400" dirty="0" err="1" smtClean="0"/>
              <a:t>manages</a:t>
            </a:r>
            <a:r>
              <a:rPr lang="sl-SI" sz="2400" dirty="0" smtClean="0"/>
              <a:t>:</a:t>
            </a:r>
          </a:p>
          <a:p>
            <a:pPr lvl="1"/>
            <a:r>
              <a:rPr lang="sl-SI" sz="2400" dirty="0" err="1" smtClean="0"/>
              <a:t>ePRS</a:t>
            </a:r>
            <a:r>
              <a:rPr lang="sl-SI" sz="2400" dirty="0" smtClean="0"/>
              <a:t> </a:t>
            </a:r>
            <a:r>
              <a:rPr lang="en-US" sz="2400" dirty="0" smtClean="0"/>
              <a:t>Slovenian Business Register </a:t>
            </a:r>
            <a:r>
              <a:rPr lang="sl-SI" sz="2400" dirty="0" smtClean="0"/>
              <a:t>(</a:t>
            </a:r>
            <a:r>
              <a:rPr lang="en-US" sz="2400" dirty="0" smtClean="0"/>
              <a:t>central public database on all business </a:t>
            </a:r>
            <a:r>
              <a:rPr lang="sl-SI" sz="2400" dirty="0" err="1" smtClean="0"/>
              <a:t>and</a:t>
            </a:r>
            <a:r>
              <a:rPr lang="sl-SI" sz="2400" dirty="0" smtClean="0"/>
              <a:t> legal </a:t>
            </a:r>
            <a:r>
              <a:rPr lang="en-US" sz="2400" dirty="0" smtClean="0"/>
              <a:t>entities, their subsidiaries, and other organization</a:t>
            </a:r>
            <a:r>
              <a:rPr lang="sl-SI" sz="2400" dirty="0" smtClean="0"/>
              <a:t>s‘</a:t>
            </a:r>
            <a:r>
              <a:rPr lang="en-US" sz="2400" dirty="0" smtClean="0"/>
              <a:t> segments located in Slovenia </a:t>
            </a:r>
            <a:r>
              <a:rPr lang="sl-SI" sz="2400" dirty="0" smtClean="0"/>
              <a:t>(</a:t>
            </a:r>
            <a:r>
              <a:rPr lang="en-US" sz="2400" dirty="0" smtClean="0"/>
              <a:t>public and private institutes</a:t>
            </a:r>
            <a:r>
              <a:rPr lang="sl-SI" sz="2400" dirty="0" smtClean="0"/>
              <a:t>)</a:t>
            </a:r>
            <a:r>
              <a:rPr lang="en-US" sz="2400" dirty="0" smtClean="0"/>
              <a:t>)</a:t>
            </a:r>
            <a:r>
              <a:rPr lang="sl-SI" sz="2400" dirty="0" smtClean="0"/>
              <a:t>;</a:t>
            </a:r>
          </a:p>
          <a:p>
            <a:pPr lvl="1"/>
            <a:r>
              <a:rPr lang="sl-SI" sz="2400" dirty="0" err="1" smtClean="0"/>
              <a:t>eRTR</a:t>
            </a:r>
            <a:r>
              <a:rPr lang="sl-SI" sz="2400" dirty="0" smtClean="0"/>
              <a:t> - Register </a:t>
            </a:r>
            <a:r>
              <a:rPr lang="sl-SI" sz="2400" dirty="0" err="1" smtClean="0"/>
              <a:t>of</a:t>
            </a:r>
            <a:r>
              <a:rPr lang="sl-SI" sz="2400" dirty="0" smtClean="0"/>
              <a:t> legal </a:t>
            </a:r>
            <a:r>
              <a:rPr lang="sl-SI" sz="2400" dirty="0" err="1" smtClean="0"/>
              <a:t>entity</a:t>
            </a:r>
            <a:r>
              <a:rPr lang="sl-SI" sz="2400" dirty="0" smtClean="0"/>
              <a:t>‘s bank </a:t>
            </a:r>
            <a:r>
              <a:rPr lang="sl-SI" sz="2400" dirty="0" err="1" smtClean="0"/>
              <a:t>accounts</a:t>
            </a:r>
            <a:r>
              <a:rPr lang="sl-SI" sz="2400" dirty="0" smtClean="0"/>
              <a:t>;</a:t>
            </a:r>
          </a:p>
          <a:p>
            <a:pPr lvl="1"/>
            <a:r>
              <a:rPr lang="en-US" sz="2400" dirty="0"/>
              <a:t>JOLP – the public posting of annual reports </a:t>
            </a:r>
            <a:r>
              <a:rPr lang="en-US" sz="2400" dirty="0" smtClean="0"/>
              <a:t>allow</a:t>
            </a:r>
            <a:r>
              <a:rPr lang="sl-SI" sz="2400" dirty="0" smtClean="0"/>
              <a:t>ing</a:t>
            </a:r>
            <a:r>
              <a:rPr lang="en-US" sz="2400" dirty="0" smtClean="0"/>
              <a:t> </a:t>
            </a:r>
            <a:r>
              <a:rPr lang="en-US" sz="2400" dirty="0"/>
              <a:t>users to review annual reports which are submitted to </a:t>
            </a:r>
            <a:r>
              <a:rPr lang="en-US" sz="2400" dirty="0" smtClean="0"/>
              <a:t>AJPES</a:t>
            </a:r>
            <a:r>
              <a:rPr lang="sl-SI" sz="2400" dirty="0" smtClean="0"/>
              <a:t>.</a:t>
            </a:r>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Datasets</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4123794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57200" y="1600200"/>
            <a:ext cx="8229600" cy="4757758"/>
          </a:xfrm>
        </p:spPr>
        <p:txBody>
          <a:bodyPr/>
          <a:lstStyle/>
          <a:p>
            <a:r>
              <a:rPr lang="sl-SI" sz="2400" dirty="0" err="1" smtClean="0"/>
              <a:t>Database</a:t>
            </a:r>
            <a:r>
              <a:rPr lang="sl-SI" sz="2400" dirty="0" smtClean="0"/>
              <a:t> </a:t>
            </a:r>
            <a:r>
              <a:rPr lang="sl-SI" sz="2400" dirty="0" err="1" smtClean="0"/>
              <a:t>of</a:t>
            </a:r>
            <a:r>
              <a:rPr lang="sl-SI" sz="2400" dirty="0" smtClean="0"/>
              <a:t> </a:t>
            </a:r>
            <a:r>
              <a:rPr lang="sl-SI" sz="2400" dirty="0" err="1" smtClean="0"/>
              <a:t>securities</a:t>
            </a:r>
            <a:r>
              <a:rPr lang="sl-SI" sz="2400" dirty="0" smtClean="0"/>
              <a:t> </a:t>
            </a:r>
            <a:r>
              <a:rPr lang="sl-SI" sz="2400" dirty="0" err="1" smtClean="0"/>
              <a:t>from</a:t>
            </a:r>
            <a:r>
              <a:rPr lang="sl-SI" sz="2400" dirty="0" smtClean="0"/>
              <a:t> Central </a:t>
            </a:r>
            <a:r>
              <a:rPr lang="sl-SI" sz="2400" dirty="0" err="1" smtClean="0"/>
              <a:t>Securities</a:t>
            </a:r>
            <a:r>
              <a:rPr lang="sl-SI" sz="2400" dirty="0" smtClean="0"/>
              <a:t> </a:t>
            </a:r>
            <a:r>
              <a:rPr lang="sl-SI" sz="2400" dirty="0" err="1" smtClean="0"/>
              <a:t>Clearing</a:t>
            </a:r>
            <a:r>
              <a:rPr lang="sl-SI" sz="2400" dirty="0" smtClean="0"/>
              <a:t> </a:t>
            </a:r>
            <a:r>
              <a:rPr lang="sl-SI" sz="2400" dirty="0" err="1" smtClean="0"/>
              <a:t>Corporation</a:t>
            </a:r>
            <a:r>
              <a:rPr lang="sl-SI" sz="2400" dirty="0" smtClean="0"/>
              <a:t>.</a:t>
            </a:r>
          </a:p>
          <a:p>
            <a:r>
              <a:rPr lang="sl-SI" sz="2400" dirty="0" err="1" smtClean="0"/>
              <a:t>Registry</a:t>
            </a:r>
            <a:r>
              <a:rPr lang="sl-SI" sz="2400" dirty="0" smtClean="0"/>
              <a:t> </a:t>
            </a:r>
            <a:r>
              <a:rPr lang="sl-SI" sz="2400" dirty="0" err="1" smtClean="0"/>
              <a:t>of</a:t>
            </a:r>
            <a:r>
              <a:rPr lang="sl-SI" sz="2400" dirty="0" smtClean="0"/>
              <a:t> </a:t>
            </a:r>
            <a:r>
              <a:rPr lang="sl-SI" sz="2400" dirty="0" err="1" smtClean="0"/>
              <a:t>taxpayers</a:t>
            </a:r>
            <a:r>
              <a:rPr lang="sl-SI" sz="2400" dirty="0" smtClean="0"/>
              <a:t>.</a:t>
            </a:r>
          </a:p>
          <a:p>
            <a:r>
              <a:rPr lang="sl-SI" sz="2400" dirty="0" smtClean="0"/>
              <a:t>RPU - </a:t>
            </a:r>
            <a:r>
              <a:rPr lang="sl-SI" sz="2400" dirty="0" err="1" smtClean="0"/>
              <a:t>Registry</a:t>
            </a:r>
            <a:r>
              <a:rPr lang="sl-SI" sz="2400" dirty="0" smtClean="0"/>
              <a:t> </a:t>
            </a:r>
            <a:r>
              <a:rPr lang="sl-SI" sz="2400" dirty="0" err="1" smtClean="0"/>
              <a:t>of</a:t>
            </a:r>
            <a:r>
              <a:rPr lang="sl-SI" sz="2400" dirty="0" smtClean="0"/>
              <a:t> </a:t>
            </a:r>
            <a:r>
              <a:rPr lang="sl-SI" sz="2400" dirty="0" err="1" smtClean="0"/>
              <a:t>budget</a:t>
            </a:r>
            <a:r>
              <a:rPr lang="sl-SI" sz="2400" dirty="0" smtClean="0"/>
              <a:t> </a:t>
            </a:r>
            <a:r>
              <a:rPr lang="sl-SI" sz="2400" dirty="0" err="1" smtClean="0"/>
              <a:t>users</a:t>
            </a:r>
            <a:r>
              <a:rPr lang="sl-SI" sz="2400" dirty="0" smtClean="0"/>
              <a:t>.</a:t>
            </a:r>
          </a:p>
          <a:p>
            <a:r>
              <a:rPr lang="sl-SI" sz="2400" dirty="0" smtClean="0"/>
              <a:t>Database of public procurements including small value </a:t>
            </a:r>
            <a:r>
              <a:rPr lang="en-US" sz="2400" dirty="0" smtClean="0"/>
              <a:t>procurements</a:t>
            </a:r>
            <a:r>
              <a:rPr lang="sl-SI" sz="2400" dirty="0" smtClean="0"/>
              <a:t> </a:t>
            </a:r>
            <a:r>
              <a:rPr lang="sl-SI" sz="2400" dirty="0" smtClean="0"/>
              <a:t>(published on a portal of public procurements).</a:t>
            </a:r>
          </a:p>
          <a:p>
            <a:r>
              <a:rPr lang="sl-SI" sz="2400" dirty="0" err="1" smtClean="0"/>
              <a:t>Accounting</a:t>
            </a:r>
            <a:r>
              <a:rPr lang="sl-SI" sz="2400" dirty="0" smtClean="0"/>
              <a:t> </a:t>
            </a:r>
            <a:r>
              <a:rPr lang="sl-SI" sz="2400" dirty="0" err="1" smtClean="0"/>
              <a:t>entries</a:t>
            </a:r>
            <a:r>
              <a:rPr lang="sl-SI" sz="2400" dirty="0" smtClean="0"/>
              <a:t> </a:t>
            </a:r>
            <a:r>
              <a:rPr lang="sl-SI" sz="2400" dirty="0" err="1" smtClean="0"/>
              <a:t>of</a:t>
            </a:r>
            <a:r>
              <a:rPr lang="sl-SI" sz="2400" dirty="0" smtClean="0"/>
              <a:t> </a:t>
            </a:r>
            <a:r>
              <a:rPr lang="sl-SI" sz="2400" dirty="0" err="1" smtClean="0"/>
              <a:t>payments</a:t>
            </a:r>
            <a:r>
              <a:rPr lang="sl-SI" sz="2400" dirty="0" smtClean="0"/>
              <a:t> </a:t>
            </a:r>
            <a:r>
              <a:rPr lang="sl-SI" sz="2400" dirty="0" err="1" smtClean="0"/>
              <a:t>for</a:t>
            </a:r>
            <a:r>
              <a:rPr lang="sl-SI" sz="2400" dirty="0" smtClean="0"/>
              <a:t> </a:t>
            </a:r>
            <a:r>
              <a:rPr lang="sl-SI" sz="2400" dirty="0" err="1" smtClean="0"/>
              <a:t>direct</a:t>
            </a:r>
            <a:r>
              <a:rPr lang="sl-SI" sz="2400" dirty="0" smtClean="0"/>
              <a:t> </a:t>
            </a:r>
            <a:r>
              <a:rPr lang="sl-SI" sz="2400" dirty="0" err="1" smtClean="0"/>
              <a:t>budget</a:t>
            </a:r>
            <a:r>
              <a:rPr lang="sl-SI" sz="2400" dirty="0" smtClean="0"/>
              <a:t> </a:t>
            </a:r>
            <a:r>
              <a:rPr lang="sl-SI" sz="2400" dirty="0" err="1" smtClean="0"/>
              <a:t>users</a:t>
            </a:r>
            <a:r>
              <a:rPr lang="sl-SI" sz="2400" dirty="0" smtClean="0"/>
              <a:t> </a:t>
            </a:r>
            <a:r>
              <a:rPr lang="sl-SI" sz="2400" dirty="0" err="1" smtClean="0"/>
              <a:t>from</a:t>
            </a:r>
            <a:r>
              <a:rPr lang="sl-SI" sz="2400" dirty="0" smtClean="0"/>
              <a:t> MFERAC </a:t>
            </a:r>
            <a:r>
              <a:rPr lang="sl-SI" sz="2400" dirty="0" err="1" smtClean="0"/>
              <a:t>database</a:t>
            </a:r>
            <a:r>
              <a:rPr lang="sl-SI" sz="2400" dirty="0" smtClean="0"/>
              <a:t> </a:t>
            </a:r>
            <a:r>
              <a:rPr lang="sl-SI" sz="2400" dirty="0" err="1" smtClean="0"/>
              <a:t>maintained</a:t>
            </a:r>
            <a:r>
              <a:rPr lang="sl-SI" sz="2400" dirty="0" smtClean="0"/>
              <a:t> </a:t>
            </a:r>
            <a:r>
              <a:rPr lang="sl-SI" sz="2400" dirty="0" err="1" smtClean="0"/>
              <a:t>by</a:t>
            </a:r>
            <a:r>
              <a:rPr lang="sl-SI" sz="2400" dirty="0" smtClean="0"/>
              <a:t> </a:t>
            </a:r>
            <a:r>
              <a:rPr lang="sl-SI" sz="2400" dirty="0" err="1" smtClean="0"/>
              <a:t>the</a:t>
            </a:r>
            <a:r>
              <a:rPr lang="sl-SI" sz="2400" dirty="0" smtClean="0"/>
              <a:t> </a:t>
            </a:r>
            <a:r>
              <a:rPr lang="sl-SI" sz="2400" dirty="0" err="1" smtClean="0"/>
              <a:t>Slovenian</a:t>
            </a:r>
            <a:r>
              <a:rPr lang="sl-SI" sz="2400" dirty="0" smtClean="0"/>
              <a:t> </a:t>
            </a:r>
            <a:r>
              <a:rPr lang="sl-SI" sz="2400" dirty="0" err="1"/>
              <a:t>M</a:t>
            </a:r>
            <a:r>
              <a:rPr lang="sl-SI" sz="2400" dirty="0" err="1" smtClean="0"/>
              <a:t>inistry</a:t>
            </a:r>
            <a:r>
              <a:rPr lang="sl-SI" sz="2400" dirty="0" smtClean="0"/>
              <a:t> </a:t>
            </a:r>
            <a:r>
              <a:rPr lang="sl-SI" sz="2400" dirty="0" err="1" smtClean="0"/>
              <a:t>of</a:t>
            </a:r>
            <a:r>
              <a:rPr lang="sl-SI" sz="2400" dirty="0" smtClean="0"/>
              <a:t> Finance (</a:t>
            </a:r>
            <a:r>
              <a:rPr lang="sl-SI" sz="2400" dirty="0" err="1" smtClean="0"/>
              <a:t>from</a:t>
            </a:r>
            <a:r>
              <a:rPr lang="sl-SI" sz="2400" dirty="0" smtClean="0"/>
              <a:t> 1. </a:t>
            </a:r>
            <a:r>
              <a:rPr lang="sl-SI" sz="2400" dirty="0"/>
              <a:t>1. </a:t>
            </a:r>
            <a:r>
              <a:rPr lang="sl-SI" sz="2400" dirty="0" smtClean="0"/>
              <a:t>2003).</a:t>
            </a:r>
            <a:endParaRPr lang="sl-SI" sz="2400" dirty="0"/>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Datasets</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3630343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grada vsebine 2"/>
          <p:cNvSpPr>
            <a:spLocks noGrp="1"/>
          </p:cNvSpPr>
          <p:nvPr>
            <p:ph idx="1"/>
          </p:nvPr>
        </p:nvSpPr>
        <p:spPr>
          <a:xfrm>
            <a:off x="457200" y="1600200"/>
            <a:ext cx="8229600" cy="4757758"/>
          </a:xfrm>
        </p:spPr>
        <p:txBody>
          <a:bodyPr/>
          <a:lstStyle/>
          <a:p>
            <a:r>
              <a:rPr lang="sl-SI" sz="2400" dirty="0"/>
              <a:t>D</a:t>
            </a:r>
            <a:r>
              <a:rPr lang="en-US" sz="2400" dirty="0" err="1"/>
              <a:t>ata</a:t>
            </a:r>
            <a:r>
              <a:rPr lang="en-US" sz="2400" dirty="0"/>
              <a:t> about tax debtors </a:t>
            </a:r>
            <a:r>
              <a:rPr lang="sl-SI" sz="2400" dirty="0"/>
              <a:t>(</a:t>
            </a:r>
            <a:r>
              <a:rPr lang="sl-SI" sz="2400" dirty="0" err="1"/>
              <a:t>published</a:t>
            </a:r>
            <a:r>
              <a:rPr lang="sl-SI" sz="2400" dirty="0"/>
              <a:t> on </a:t>
            </a:r>
            <a:r>
              <a:rPr lang="sl-SI" sz="2400" dirty="0" err="1"/>
              <a:t>the</a:t>
            </a:r>
            <a:r>
              <a:rPr lang="sl-SI" sz="2400" dirty="0"/>
              <a:t> internet </a:t>
            </a:r>
            <a:r>
              <a:rPr lang="sl-SI" sz="2400" dirty="0" err="1"/>
              <a:t>by</a:t>
            </a:r>
            <a:r>
              <a:rPr lang="sl-SI" sz="2400" dirty="0"/>
              <a:t> </a:t>
            </a:r>
            <a:r>
              <a:rPr lang="sl-SI" sz="2400" dirty="0" err="1" smtClean="0"/>
              <a:t>the</a:t>
            </a:r>
            <a:r>
              <a:rPr lang="sl-SI" sz="2400" dirty="0" smtClean="0"/>
              <a:t> </a:t>
            </a:r>
            <a:r>
              <a:rPr lang="sl-SI" sz="2400" dirty="0" err="1" smtClean="0"/>
              <a:t>Tax</a:t>
            </a:r>
            <a:r>
              <a:rPr lang="sl-SI" sz="2400" dirty="0" smtClean="0"/>
              <a:t> </a:t>
            </a:r>
            <a:r>
              <a:rPr lang="sl-SI" sz="2400" dirty="0" err="1"/>
              <a:t>A</a:t>
            </a:r>
            <a:r>
              <a:rPr lang="sl-SI" sz="2400" dirty="0" err="1" smtClean="0"/>
              <a:t>dministration</a:t>
            </a:r>
            <a:r>
              <a:rPr lang="sl-SI" sz="2400" dirty="0" smtClean="0"/>
              <a:t> </a:t>
            </a:r>
            <a:r>
              <a:rPr lang="sl-SI" sz="2400" dirty="0" err="1"/>
              <a:t>of</a:t>
            </a:r>
            <a:r>
              <a:rPr lang="sl-SI" sz="2400" dirty="0"/>
              <a:t> </a:t>
            </a:r>
            <a:r>
              <a:rPr lang="sl-SI" sz="2400" dirty="0" err="1"/>
              <a:t>Republic</a:t>
            </a:r>
            <a:r>
              <a:rPr lang="sl-SI" sz="2400" dirty="0"/>
              <a:t> </a:t>
            </a:r>
            <a:r>
              <a:rPr lang="sl-SI" sz="2400" dirty="0" err="1"/>
              <a:t>of</a:t>
            </a:r>
            <a:r>
              <a:rPr lang="sl-SI" sz="2400" dirty="0"/>
              <a:t> </a:t>
            </a:r>
            <a:r>
              <a:rPr lang="sl-SI" sz="2400" dirty="0" err="1"/>
              <a:t>Slovenia</a:t>
            </a:r>
            <a:r>
              <a:rPr lang="sl-SI" sz="2400" dirty="0"/>
              <a:t>).</a:t>
            </a:r>
          </a:p>
          <a:p>
            <a:r>
              <a:rPr lang="sl-SI" sz="2400" dirty="0" err="1" smtClean="0"/>
              <a:t>Data</a:t>
            </a:r>
            <a:r>
              <a:rPr lang="sl-SI" sz="2400" dirty="0" smtClean="0"/>
              <a:t> </a:t>
            </a:r>
            <a:r>
              <a:rPr lang="sl-SI" sz="2400" dirty="0" err="1" smtClean="0"/>
              <a:t>about</a:t>
            </a:r>
            <a:r>
              <a:rPr lang="sl-SI" sz="2400" dirty="0" smtClean="0"/>
              <a:t> </a:t>
            </a:r>
            <a:r>
              <a:rPr lang="sl-SI" sz="2400" dirty="0" err="1" smtClean="0"/>
              <a:t>financial</a:t>
            </a:r>
            <a:r>
              <a:rPr lang="sl-SI" sz="2400" dirty="0" smtClean="0"/>
              <a:t> t</a:t>
            </a:r>
            <a:r>
              <a:rPr lang="en-US" sz="2400" dirty="0" err="1" smtClean="0"/>
              <a:t>ransfers</a:t>
            </a:r>
            <a:r>
              <a:rPr lang="en-US" sz="2400" dirty="0" smtClean="0"/>
              <a:t> </a:t>
            </a:r>
            <a:r>
              <a:rPr lang="en-US" sz="2400" dirty="0"/>
              <a:t>to </a:t>
            </a:r>
            <a:r>
              <a:rPr lang="sl-SI" sz="2400" dirty="0" err="1" smtClean="0"/>
              <a:t>the</a:t>
            </a:r>
            <a:r>
              <a:rPr lang="sl-SI" sz="2400" dirty="0" smtClean="0"/>
              <a:t> </a:t>
            </a:r>
            <a:r>
              <a:rPr lang="en-US" sz="2400" dirty="0" smtClean="0"/>
              <a:t>so</a:t>
            </a:r>
            <a:r>
              <a:rPr lang="sl-SI" sz="2400" dirty="0" smtClean="0"/>
              <a:t>-</a:t>
            </a:r>
            <a:r>
              <a:rPr lang="en-US" sz="2400" dirty="0" smtClean="0"/>
              <a:t>called </a:t>
            </a:r>
            <a:r>
              <a:rPr lang="en-US" sz="2400" dirty="0"/>
              <a:t>favorable tax environments („tax havens</a:t>
            </a:r>
            <a:r>
              <a:rPr lang="en-US" sz="2400" dirty="0" smtClean="0"/>
              <a:t>“)</a:t>
            </a:r>
            <a:r>
              <a:rPr lang="sl-SI" sz="2400" dirty="0" smtClean="0"/>
              <a:t>, </a:t>
            </a:r>
            <a:r>
              <a:rPr lang="sl-SI" sz="2400" dirty="0" err="1" smtClean="0"/>
              <a:t>published</a:t>
            </a:r>
            <a:r>
              <a:rPr lang="sl-SI" sz="2400" dirty="0" smtClean="0"/>
              <a:t> on </a:t>
            </a:r>
            <a:r>
              <a:rPr lang="sl-SI" sz="2400" dirty="0" err="1" smtClean="0"/>
              <a:t>the</a:t>
            </a:r>
            <a:r>
              <a:rPr lang="sl-SI" sz="2400" dirty="0" smtClean="0"/>
              <a:t> internet </a:t>
            </a:r>
            <a:r>
              <a:rPr lang="sl-SI" sz="2400" dirty="0" err="1" smtClean="0"/>
              <a:t>by</a:t>
            </a:r>
            <a:r>
              <a:rPr lang="sl-SI" sz="2400" dirty="0" smtClean="0"/>
              <a:t> </a:t>
            </a:r>
            <a:r>
              <a:rPr lang="sl-SI" sz="2400" dirty="0" err="1" smtClean="0"/>
              <a:t>the</a:t>
            </a:r>
            <a:r>
              <a:rPr lang="sl-SI" sz="2400" dirty="0" smtClean="0"/>
              <a:t> Office </a:t>
            </a:r>
            <a:r>
              <a:rPr lang="sl-SI" sz="2400" dirty="0" err="1" smtClean="0"/>
              <a:t>for</a:t>
            </a:r>
            <a:r>
              <a:rPr lang="sl-SI" sz="2400" dirty="0" smtClean="0"/>
              <a:t> Money </a:t>
            </a:r>
            <a:r>
              <a:rPr lang="sl-SI" sz="2400" dirty="0" err="1" smtClean="0"/>
              <a:t>Laundering</a:t>
            </a:r>
            <a:r>
              <a:rPr lang="sl-SI" sz="2400" dirty="0" smtClean="0"/>
              <a:t> </a:t>
            </a:r>
            <a:r>
              <a:rPr lang="sl-SI" sz="2400" dirty="0" err="1" smtClean="0"/>
              <a:t>Prevention</a:t>
            </a:r>
            <a:r>
              <a:rPr lang="en-US" sz="2400" dirty="0" smtClean="0"/>
              <a:t>.</a:t>
            </a:r>
            <a:endParaRPr lang="en-US" sz="2400" dirty="0"/>
          </a:p>
          <a:p>
            <a:endParaRPr lang="sl-SI" sz="2400" dirty="0" smtClean="0"/>
          </a:p>
          <a:p>
            <a:endParaRPr lang="sl-SI" dirty="0"/>
          </a:p>
        </p:txBody>
      </p:sp>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Datasets</a:t>
            </a:r>
            <a:endParaRPr lang="sl-SI" b="1" dirty="0">
              <a:latin typeface="+mj-lt"/>
            </a:endParaRPr>
          </a:p>
        </p:txBody>
      </p:sp>
      <p:sp>
        <p:nvSpPr>
          <p:cNvPr id="10"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3459934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Raven konektor 6"/>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Naslov 1"/>
          <p:cNvSpPr>
            <a:spLocks noGrp="1"/>
          </p:cNvSpPr>
          <p:nvPr>
            <p:ph type="ctrTitle"/>
          </p:nvPr>
        </p:nvSpPr>
        <p:spPr>
          <a:xfrm>
            <a:off x="642938" y="1484785"/>
            <a:ext cx="7815262" cy="3672407"/>
          </a:xfrm>
        </p:spPr>
        <p:txBody>
          <a:bodyPr/>
          <a:lstStyle/>
          <a:p>
            <a:pPr eaLnBrk="1" hangingPunct="1"/>
            <a:r>
              <a:rPr lang="sl-SI" sz="3200" b="1" dirty="0" smtClean="0"/>
              <a:t>SUPERVIZOR OVERVIEW</a:t>
            </a:r>
            <a:br>
              <a:rPr lang="sl-SI" sz="3200" b="1" dirty="0" smtClean="0"/>
            </a:br>
            <a:r>
              <a:rPr lang="sl-SI" sz="3200" b="1" dirty="0" smtClean="0"/>
              <a:t>[http://supervizor.kpk-rs.si]</a:t>
            </a:r>
            <a:br>
              <a:rPr lang="sl-SI" sz="3200" b="1" dirty="0" smtClean="0"/>
            </a:br>
            <a:endParaRPr lang="sl-SI" sz="2000" b="1" dirty="0" smtClean="0"/>
          </a:p>
        </p:txBody>
      </p:sp>
      <p:pic>
        <p:nvPicPr>
          <p:cNvPr id="10"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sp>
        <p:nvSpPr>
          <p:cNvPr id="11" name="Ograda noge 4"/>
          <p:cNvSpPr>
            <a:spLocks noGrp="1"/>
          </p:cNvSpPr>
          <p:nvPr>
            <p:ph type="ftr" sz="quarter" idx="11"/>
          </p:nvPr>
        </p:nvSpPr>
        <p:spPr>
          <a:xfrm>
            <a:off x="2357438" y="6357938"/>
            <a:ext cx="4429125" cy="365125"/>
          </a:xfrm>
        </p:spPr>
        <p:txBody>
          <a:bodyPr/>
          <a:lstStyle/>
          <a:p>
            <a:pPr>
              <a:defRPr/>
            </a:pPr>
            <a:r>
              <a:rPr lang="sl-SI" sz="1000" b="1" dirty="0" smtClean="0">
                <a:solidFill>
                  <a:schemeClr val="bg1">
                    <a:lumMod val="75000"/>
                  </a:schemeClr>
                </a:solidFill>
              </a:rPr>
              <a:t>INTEGRITY</a:t>
            </a:r>
            <a:r>
              <a:rPr lang="sl-SI" sz="1400" b="1" dirty="0" smtClean="0">
                <a:solidFill>
                  <a:schemeClr val="bg1">
                    <a:lumMod val="75000"/>
                  </a:schemeClr>
                </a:solidFill>
              </a:rPr>
              <a:t> I </a:t>
            </a:r>
            <a:r>
              <a:rPr lang="sl-SI" sz="1000" b="1" dirty="0" smtClean="0">
                <a:solidFill>
                  <a:schemeClr val="bg1">
                    <a:lumMod val="75000"/>
                  </a:schemeClr>
                </a:solidFill>
              </a:rPr>
              <a:t>ACCOUNTABILITY </a:t>
            </a:r>
            <a:r>
              <a:rPr lang="sl-SI" sz="1400" b="1" dirty="0" smtClean="0">
                <a:solidFill>
                  <a:schemeClr val="bg1">
                    <a:lumMod val="75000"/>
                  </a:schemeClr>
                </a:solidFill>
              </a:rPr>
              <a:t>I</a:t>
            </a:r>
            <a:r>
              <a:rPr lang="sl-SI" sz="1000" b="1" dirty="0" smtClean="0">
                <a:solidFill>
                  <a:schemeClr val="bg1">
                    <a:lumMod val="75000"/>
                  </a:schemeClr>
                </a:solidFill>
              </a:rPr>
              <a:t> RULE OF LAW</a:t>
            </a:r>
          </a:p>
          <a:p>
            <a:pPr>
              <a:defRPr/>
            </a:pPr>
            <a:endParaRPr lang="sl-SI" sz="1000" b="1" u="sng" spc="-100" dirty="0">
              <a:solidFill>
                <a:schemeClr val="tx1"/>
              </a:solidFill>
            </a:endParaRPr>
          </a:p>
        </p:txBody>
      </p:sp>
    </p:spTree>
    <p:extLst>
      <p:ext uri="{BB962C8B-B14F-4D97-AF65-F5344CB8AC3E}">
        <p14:creationId xmlns:p14="http://schemas.microsoft.com/office/powerpoint/2010/main" val="2366084786"/>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3"/>
          <a:srcRect/>
          <a:stretch>
            <a:fillRect/>
          </a:stretch>
        </p:blipFill>
        <p:spPr bwMode="auto">
          <a:xfrm>
            <a:off x="571500" y="285750"/>
            <a:ext cx="1143000" cy="1143000"/>
          </a:xfrm>
          <a:prstGeom prst="rect">
            <a:avLst/>
          </a:prstGeom>
          <a:noFill/>
          <a:ln w="9525">
            <a:noFill/>
            <a:miter lim="800000"/>
            <a:headEnd/>
            <a:tailEnd/>
          </a:ln>
        </p:spPr>
      </p:pic>
      <p:cxnSp>
        <p:nvCxnSpPr>
          <p:cNvPr id="8" name="Raven konektor 7"/>
          <p:cNvCxnSpPr/>
          <p:nvPr/>
        </p:nvCxnSpPr>
        <p:spPr>
          <a:xfrm flipV="1">
            <a:off x="571500" y="1357313"/>
            <a:ext cx="25003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oljeZBesedilom 8"/>
          <p:cNvSpPr txBox="1"/>
          <p:nvPr/>
        </p:nvSpPr>
        <p:spPr>
          <a:xfrm>
            <a:off x="3071802" y="928670"/>
            <a:ext cx="5572164" cy="461665"/>
          </a:xfrm>
          <a:prstGeom prst="rect">
            <a:avLst/>
          </a:prstGeom>
          <a:noFill/>
        </p:spPr>
        <p:txBody>
          <a:bodyPr wrap="square" rtlCol="0">
            <a:spAutoFit/>
          </a:bodyPr>
          <a:lstStyle/>
          <a:p>
            <a:pPr algn="r"/>
            <a:r>
              <a:rPr lang="sl-SI" sz="2400" b="1" dirty="0" err="1" smtClean="0">
                <a:latin typeface="+mj-lt"/>
              </a:rPr>
              <a:t>Searching</a:t>
            </a:r>
            <a:r>
              <a:rPr lang="sl-SI" sz="2400" b="1" dirty="0" smtClean="0">
                <a:latin typeface="+mj-lt"/>
              </a:rPr>
              <a:t> </a:t>
            </a:r>
            <a:r>
              <a:rPr lang="sl-SI" sz="2400" b="1" dirty="0" err="1" smtClean="0">
                <a:latin typeface="+mj-lt"/>
              </a:rPr>
              <a:t>the</a:t>
            </a:r>
            <a:r>
              <a:rPr lang="sl-SI" sz="2400" b="1" dirty="0" smtClean="0">
                <a:latin typeface="+mj-lt"/>
              </a:rPr>
              <a:t> </a:t>
            </a:r>
            <a:r>
              <a:rPr lang="sl-SI" sz="2400" b="1" dirty="0" err="1" smtClean="0">
                <a:latin typeface="+mj-lt"/>
              </a:rPr>
              <a:t>Supervisor</a:t>
            </a:r>
            <a:r>
              <a:rPr lang="sl-SI" sz="2400" b="1" dirty="0" smtClean="0">
                <a:latin typeface="+mj-lt"/>
              </a:rPr>
              <a:t> </a:t>
            </a:r>
            <a:r>
              <a:rPr lang="sl-SI" sz="2400" b="1" dirty="0" err="1" smtClean="0">
                <a:latin typeface="+mj-lt"/>
              </a:rPr>
              <a:t>database</a:t>
            </a:r>
            <a:endParaRPr lang="sl-SI" b="1" dirty="0">
              <a:latin typeface="+mj-lt"/>
            </a:endParaRPr>
          </a:p>
        </p:txBody>
      </p:sp>
      <p:sp>
        <p:nvSpPr>
          <p:cNvPr id="6" name="PoljeZBesedilom 5"/>
          <p:cNvSpPr txBox="1"/>
          <p:nvPr/>
        </p:nvSpPr>
        <p:spPr>
          <a:xfrm>
            <a:off x="5508104" y="6381328"/>
            <a:ext cx="3600400" cy="461665"/>
          </a:xfrm>
          <a:prstGeom prst="rect">
            <a:avLst/>
          </a:prstGeom>
          <a:noFill/>
        </p:spPr>
        <p:txBody>
          <a:bodyPr wrap="square" rtlCol="0">
            <a:spAutoFit/>
          </a:bodyPr>
          <a:lstStyle/>
          <a:p>
            <a:pPr algn="r"/>
            <a:r>
              <a:rPr lang="sl-SI" sz="2400" b="1" dirty="0" smtClean="0">
                <a:solidFill>
                  <a:srgbClr val="760000"/>
                </a:solidFill>
                <a:latin typeface="+mj-lt"/>
              </a:rPr>
              <a:t>http://supervizor.kpk-rs.si</a:t>
            </a:r>
            <a:endParaRPr lang="sl-SI" b="1" dirty="0">
              <a:solidFill>
                <a:srgbClr val="760000"/>
              </a:solidFill>
              <a:latin typeface="+mj-lt"/>
            </a:endParaRPr>
          </a:p>
        </p:txBody>
      </p:sp>
      <p:sp>
        <p:nvSpPr>
          <p:cNvPr id="12" name="Pravokotnik 11"/>
          <p:cNvSpPr/>
          <p:nvPr/>
        </p:nvSpPr>
        <p:spPr>
          <a:xfrm>
            <a:off x="3427090" y="1556792"/>
            <a:ext cx="1800200" cy="769441"/>
          </a:xfrm>
          <a:prstGeom prst="rect">
            <a:avLst/>
          </a:prstGeom>
          <a:solidFill>
            <a:schemeClr val="bg1">
              <a:lumMod val="95000"/>
            </a:schemeClr>
          </a:solidFill>
        </p:spPr>
        <p:txBody>
          <a:bodyPr wrap="square">
            <a:spAutoFit/>
          </a:bodyPr>
          <a:lstStyle/>
          <a:p>
            <a:pPr algn="ctr"/>
            <a:r>
              <a:rPr lang="sl-SI" sz="1100" b="1" dirty="0" err="1" smtClean="0"/>
              <a:t>events</a:t>
            </a:r>
            <a:r>
              <a:rPr lang="sl-SI" sz="1100" b="1" dirty="0" smtClean="0"/>
              <a:t>: </a:t>
            </a:r>
            <a:r>
              <a:rPr lang="sl-SI" sz="1100" b="1" dirty="0" err="1" smtClean="0"/>
              <a:t>public</a:t>
            </a:r>
            <a:r>
              <a:rPr lang="sl-SI" sz="1100" b="1" dirty="0" smtClean="0"/>
              <a:t> </a:t>
            </a:r>
            <a:r>
              <a:rPr lang="sl-SI" sz="1100" b="1" dirty="0" err="1" smtClean="0"/>
              <a:t>procurements</a:t>
            </a:r>
            <a:r>
              <a:rPr lang="sl-SI" sz="1100" b="1" dirty="0" smtClean="0"/>
              <a:t> (</a:t>
            </a:r>
            <a:r>
              <a:rPr lang="sl-SI" sz="1100" b="1" dirty="0" err="1" smtClean="0"/>
              <a:t>green</a:t>
            </a:r>
            <a:r>
              <a:rPr lang="sl-SI" sz="1100" b="1" dirty="0" smtClean="0"/>
              <a:t>), </a:t>
            </a:r>
            <a:r>
              <a:rPr lang="sl-SI" sz="1100" b="1" dirty="0" err="1" smtClean="0"/>
              <a:t>events</a:t>
            </a:r>
            <a:r>
              <a:rPr lang="sl-SI" sz="1100" b="1" dirty="0" smtClean="0"/>
              <a:t> in a </a:t>
            </a:r>
            <a:r>
              <a:rPr lang="sl-SI" sz="1100" b="1" dirty="0" err="1" smtClean="0"/>
              <a:t>business</a:t>
            </a:r>
            <a:r>
              <a:rPr lang="sl-SI" sz="1100" b="1" dirty="0" smtClean="0"/>
              <a:t> </a:t>
            </a:r>
            <a:r>
              <a:rPr lang="sl-SI" sz="1100" b="1" dirty="0" err="1" smtClean="0"/>
              <a:t>entity</a:t>
            </a:r>
            <a:r>
              <a:rPr lang="sl-SI" sz="1100" b="1" dirty="0" smtClean="0"/>
              <a:t> (red),..</a:t>
            </a:r>
            <a:endParaRPr lang="sl-SI" sz="1100" b="1" dirty="0">
              <a:effectLst/>
            </a:endParaRPr>
          </a:p>
        </p:txBody>
      </p:sp>
      <p:sp>
        <p:nvSpPr>
          <p:cNvPr id="13" name="Pravokotnik 12"/>
          <p:cNvSpPr/>
          <p:nvPr/>
        </p:nvSpPr>
        <p:spPr>
          <a:xfrm>
            <a:off x="3130997" y="4031486"/>
            <a:ext cx="1105991" cy="261610"/>
          </a:xfrm>
          <a:prstGeom prst="rect">
            <a:avLst/>
          </a:prstGeom>
          <a:solidFill>
            <a:schemeClr val="bg1">
              <a:lumMod val="95000"/>
            </a:schemeClr>
          </a:solidFill>
        </p:spPr>
        <p:txBody>
          <a:bodyPr wrap="square">
            <a:spAutoFit/>
          </a:bodyPr>
          <a:lstStyle/>
          <a:p>
            <a:pPr algn="ctr"/>
            <a:r>
              <a:rPr lang="sl-SI" sz="1100" b="1" dirty="0" err="1" smtClean="0"/>
              <a:t>subsidiaries</a:t>
            </a:r>
            <a:endParaRPr lang="sl-SI" sz="1100" b="1" dirty="0">
              <a:effectLst/>
            </a:endParaRPr>
          </a:p>
        </p:txBody>
      </p:sp>
      <p:sp>
        <p:nvSpPr>
          <p:cNvPr id="14" name="Pravokotnik 13"/>
          <p:cNvSpPr/>
          <p:nvPr/>
        </p:nvSpPr>
        <p:spPr>
          <a:xfrm>
            <a:off x="2555776" y="5589240"/>
            <a:ext cx="1105991" cy="430887"/>
          </a:xfrm>
          <a:prstGeom prst="rect">
            <a:avLst/>
          </a:prstGeom>
          <a:solidFill>
            <a:schemeClr val="bg1">
              <a:lumMod val="95000"/>
            </a:schemeClr>
          </a:solidFill>
        </p:spPr>
        <p:txBody>
          <a:bodyPr wrap="square">
            <a:spAutoFit/>
          </a:bodyPr>
          <a:lstStyle/>
          <a:p>
            <a:pPr algn="ctr"/>
            <a:r>
              <a:rPr lang="sl-SI" sz="1100" b="1" dirty="0" err="1"/>
              <a:t>s</a:t>
            </a:r>
            <a:r>
              <a:rPr lang="sl-SI" sz="1100" b="1" dirty="0" err="1" smtClean="0"/>
              <a:t>tructure</a:t>
            </a:r>
            <a:r>
              <a:rPr lang="sl-SI" sz="1100" b="1" dirty="0" smtClean="0"/>
              <a:t> </a:t>
            </a:r>
            <a:r>
              <a:rPr lang="sl-SI" sz="1100" b="1" dirty="0" err="1" smtClean="0"/>
              <a:t>of</a:t>
            </a:r>
            <a:r>
              <a:rPr lang="sl-SI" sz="1100" b="1" dirty="0" smtClean="0"/>
              <a:t> </a:t>
            </a:r>
            <a:r>
              <a:rPr lang="sl-SI" sz="1100" b="1" dirty="0" err="1" smtClean="0"/>
              <a:t>payers</a:t>
            </a:r>
            <a:endParaRPr lang="sl-SI" sz="1100" b="1" dirty="0">
              <a:effectLst/>
            </a:endParaRPr>
          </a:p>
        </p:txBody>
      </p:sp>
      <p:cxnSp>
        <p:nvCxnSpPr>
          <p:cNvPr id="15" name="Raven puščični povezovalnik 14"/>
          <p:cNvCxnSpPr/>
          <p:nvPr/>
        </p:nvCxnSpPr>
        <p:spPr>
          <a:xfrm flipV="1">
            <a:off x="3661767" y="5373216"/>
            <a:ext cx="982241" cy="36904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Raven puščični povezovalnik 15"/>
          <p:cNvCxnSpPr/>
          <p:nvPr/>
        </p:nvCxnSpPr>
        <p:spPr>
          <a:xfrm flipH="1">
            <a:off x="2051720" y="5832216"/>
            <a:ext cx="504056" cy="1248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Raven puščični povezovalnik 16"/>
          <p:cNvCxnSpPr/>
          <p:nvPr/>
        </p:nvCxnSpPr>
        <p:spPr>
          <a:xfrm flipH="1">
            <a:off x="3435846" y="4276032"/>
            <a:ext cx="287611" cy="2330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751" y="1502320"/>
            <a:ext cx="4819650" cy="514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Pravokotnik 19"/>
          <p:cNvSpPr/>
          <p:nvPr/>
        </p:nvSpPr>
        <p:spPr>
          <a:xfrm>
            <a:off x="5604218" y="3985900"/>
            <a:ext cx="2352158" cy="523220"/>
          </a:xfrm>
          <a:prstGeom prst="rect">
            <a:avLst/>
          </a:prstGeom>
          <a:solidFill>
            <a:schemeClr val="bg1">
              <a:lumMod val="95000"/>
            </a:schemeClr>
          </a:solidFill>
        </p:spPr>
        <p:txBody>
          <a:bodyPr wrap="square">
            <a:spAutoFit/>
          </a:bodyPr>
          <a:lstStyle/>
          <a:p>
            <a:pPr algn="ctr"/>
            <a:r>
              <a:rPr lang="sl-SI" sz="1400" b="1" dirty="0" err="1"/>
              <a:t>U</a:t>
            </a:r>
            <a:r>
              <a:rPr lang="sl-SI" sz="1400" b="1" dirty="0" err="1" smtClean="0"/>
              <a:t>ser</a:t>
            </a:r>
            <a:r>
              <a:rPr lang="sl-SI" sz="1400" b="1" dirty="0" smtClean="0"/>
              <a:t> </a:t>
            </a:r>
            <a:r>
              <a:rPr lang="sl-SI" sz="1400" b="1" dirty="0" err="1" smtClean="0"/>
              <a:t>can</a:t>
            </a:r>
            <a:r>
              <a:rPr lang="sl-SI" sz="1400" b="1" dirty="0" smtClean="0"/>
              <a:t> enter </a:t>
            </a:r>
            <a:r>
              <a:rPr lang="sl-SI" sz="1400" b="1" dirty="0" err="1" smtClean="0"/>
              <a:t>the</a:t>
            </a:r>
            <a:r>
              <a:rPr lang="sl-SI" sz="1400" b="1" dirty="0" smtClean="0"/>
              <a:t> name </a:t>
            </a:r>
            <a:r>
              <a:rPr lang="sl-SI" sz="1400" b="1" dirty="0" err="1" smtClean="0"/>
              <a:t>of</a:t>
            </a:r>
            <a:r>
              <a:rPr lang="sl-SI" sz="1400" b="1" dirty="0" smtClean="0"/>
              <a:t> </a:t>
            </a:r>
            <a:r>
              <a:rPr lang="sl-SI" sz="1400" b="1" dirty="0" err="1" smtClean="0"/>
              <a:t>the</a:t>
            </a:r>
            <a:r>
              <a:rPr lang="sl-SI" sz="1400" b="1" dirty="0" smtClean="0"/>
              <a:t> </a:t>
            </a:r>
            <a:r>
              <a:rPr lang="sl-SI" sz="1400" b="1" dirty="0" err="1" smtClean="0"/>
              <a:t>budget</a:t>
            </a:r>
            <a:r>
              <a:rPr lang="sl-SI" sz="1400" b="1" dirty="0" smtClean="0"/>
              <a:t> </a:t>
            </a:r>
            <a:r>
              <a:rPr lang="sl-SI" sz="1400" b="1" dirty="0" err="1" smtClean="0"/>
              <a:t>user</a:t>
            </a:r>
            <a:r>
              <a:rPr lang="sl-SI" sz="1400" b="1" dirty="0" smtClean="0"/>
              <a:t>…</a:t>
            </a:r>
            <a:endParaRPr lang="sl-SI" sz="1400" b="1" dirty="0">
              <a:effectLst/>
            </a:endParaRPr>
          </a:p>
        </p:txBody>
      </p:sp>
      <p:sp>
        <p:nvSpPr>
          <p:cNvPr id="21" name="Pravokotnik 20"/>
          <p:cNvSpPr/>
          <p:nvPr/>
        </p:nvSpPr>
        <p:spPr>
          <a:xfrm>
            <a:off x="5604218" y="4633972"/>
            <a:ext cx="2352158" cy="523220"/>
          </a:xfrm>
          <a:prstGeom prst="rect">
            <a:avLst/>
          </a:prstGeom>
          <a:solidFill>
            <a:schemeClr val="bg1">
              <a:lumMod val="95000"/>
            </a:schemeClr>
          </a:solidFill>
        </p:spPr>
        <p:txBody>
          <a:bodyPr wrap="square">
            <a:spAutoFit/>
          </a:bodyPr>
          <a:lstStyle/>
          <a:p>
            <a:pPr algn="ctr"/>
            <a:r>
              <a:rPr lang="sl-SI" sz="1400" b="1" dirty="0" smtClean="0"/>
              <a:t>…or a legal </a:t>
            </a:r>
            <a:r>
              <a:rPr lang="sl-SI" sz="1400" b="1" dirty="0" err="1" smtClean="0"/>
              <a:t>entity</a:t>
            </a:r>
            <a:r>
              <a:rPr lang="sl-SI" sz="1400" b="1" dirty="0" smtClean="0"/>
              <a:t> (</a:t>
            </a:r>
            <a:r>
              <a:rPr lang="sl-SI" sz="1400" b="1" dirty="0" err="1" smtClean="0"/>
              <a:t>company</a:t>
            </a:r>
            <a:r>
              <a:rPr lang="sl-SI" sz="1400" b="1" dirty="0" smtClean="0"/>
              <a:t>), or </a:t>
            </a:r>
            <a:r>
              <a:rPr lang="sl-SI" sz="1400" b="1" dirty="0" err="1" smtClean="0"/>
              <a:t>both</a:t>
            </a:r>
            <a:endParaRPr lang="sl-SI" sz="1400" b="1" dirty="0">
              <a:effectLst/>
            </a:endParaRPr>
          </a:p>
        </p:txBody>
      </p:sp>
      <p:sp>
        <p:nvSpPr>
          <p:cNvPr id="22" name="Pravokotnik 21"/>
          <p:cNvSpPr/>
          <p:nvPr/>
        </p:nvSpPr>
        <p:spPr>
          <a:xfrm>
            <a:off x="5604218" y="2689756"/>
            <a:ext cx="2352158" cy="738664"/>
          </a:xfrm>
          <a:prstGeom prst="rect">
            <a:avLst/>
          </a:prstGeom>
          <a:solidFill>
            <a:schemeClr val="bg1">
              <a:lumMod val="95000"/>
            </a:schemeClr>
          </a:solidFill>
        </p:spPr>
        <p:txBody>
          <a:bodyPr wrap="square">
            <a:spAutoFit/>
          </a:bodyPr>
          <a:lstStyle/>
          <a:p>
            <a:pPr algn="ctr"/>
            <a:r>
              <a:rPr lang="sl-SI" sz="1400" b="1" dirty="0" err="1"/>
              <a:t>C</a:t>
            </a:r>
            <a:r>
              <a:rPr lang="sl-SI" sz="1400" b="1" dirty="0" err="1" smtClean="0"/>
              <a:t>opy</a:t>
            </a:r>
            <a:r>
              <a:rPr lang="sl-SI" sz="1400" b="1" dirty="0" smtClean="0"/>
              <a:t> </a:t>
            </a:r>
            <a:r>
              <a:rPr lang="sl-SI" sz="1400" b="1" dirty="0" err="1" smtClean="0"/>
              <a:t>of</a:t>
            </a:r>
            <a:r>
              <a:rPr lang="sl-SI" sz="1400" b="1" dirty="0" smtClean="0"/>
              <a:t> </a:t>
            </a:r>
            <a:r>
              <a:rPr lang="sl-SI" sz="1400" b="1" dirty="0" err="1" smtClean="0"/>
              <a:t>data</a:t>
            </a:r>
            <a:r>
              <a:rPr lang="sl-SI" sz="1400" b="1" dirty="0" smtClean="0"/>
              <a:t> is </a:t>
            </a:r>
            <a:r>
              <a:rPr lang="sl-SI" sz="1400" b="1" dirty="0" err="1" smtClean="0"/>
              <a:t>available</a:t>
            </a:r>
            <a:r>
              <a:rPr lang="sl-SI" sz="1400" b="1" dirty="0" smtClean="0"/>
              <a:t> </a:t>
            </a:r>
            <a:r>
              <a:rPr lang="sl-SI" sz="1400" b="1" dirty="0" err="1" smtClean="0"/>
              <a:t>for</a:t>
            </a:r>
            <a:r>
              <a:rPr lang="sl-SI" sz="1400" b="1" dirty="0" smtClean="0"/>
              <a:t> </a:t>
            </a:r>
            <a:r>
              <a:rPr lang="sl-SI" sz="1400" b="1" dirty="0" err="1" smtClean="0"/>
              <a:t>download</a:t>
            </a:r>
            <a:r>
              <a:rPr lang="sl-SI" sz="1400" b="1" dirty="0" smtClean="0"/>
              <a:t> in </a:t>
            </a:r>
            <a:r>
              <a:rPr lang="sl-SI" sz="1400" b="1" dirty="0" err="1" smtClean="0"/>
              <a:t>machine</a:t>
            </a:r>
            <a:r>
              <a:rPr lang="sl-SI" sz="1400" b="1" dirty="0" smtClean="0"/>
              <a:t> </a:t>
            </a:r>
            <a:r>
              <a:rPr lang="sl-SI" sz="1400" b="1" dirty="0" err="1" smtClean="0"/>
              <a:t>readable</a:t>
            </a:r>
            <a:r>
              <a:rPr lang="sl-SI" sz="1400" b="1" dirty="0" smtClean="0"/>
              <a:t> form</a:t>
            </a:r>
            <a:endParaRPr lang="sl-SI" sz="1400" b="1" dirty="0">
              <a:effectLst/>
            </a:endParaRPr>
          </a:p>
        </p:txBody>
      </p:sp>
      <p:cxnSp>
        <p:nvCxnSpPr>
          <p:cNvPr id="23" name="Raven puščični povezovalnik 22"/>
          <p:cNvCxnSpPr/>
          <p:nvPr/>
        </p:nvCxnSpPr>
        <p:spPr>
          <a:xfrm flipH="1" flipV="1">
            <a:off x="1714500" y="2951366"/>
            <a:ext cx="3889719" cy="4184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Raven puščični povezovalnik 24"/>
          <p:cNvCxnSpPr/>
          <p:nvPr/>
        </p:nvCxnSpPr>
        <p:spPr>
          <a:xfrm flipH="1" flipV="1">
            <a:off x="4499992" y="4247510"/>
            <a:ext cx="1080121" cy="455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7" name="Raven puščični povezovalnik 26"/>
          <p:cNvCxnSpPr/>
          <p:nvPr/>
        </p:nvCxnSpPr>
        <p:spPr>
          <a:xfrm flipH="1" flipV="1">
            <a:off x="4524098" y="4840399"/>
            <a:ext cx="1080121" cy="4558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Raven puščični povezovalnik 27"/>
          <p:cNvCxnSpPr/>
          <p:nvPr/>
        </p:nvCxnSpPr>
        <p:spPr>
          <a:xfrm flipH="1">
            <a:off x="4644008" y="5954602"/>
            <a:ext cx="936105" cy="42672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Pravokotnik 28"/>
          <p:cNvSpPr/>
          <p:nvPr/>
        </p:nvSpPr>
        <p:spPr>
          <a:xfrm>
            <a:off x="5580112" y="5517232"/>
            <a:ext cx="2626374" cy="769441"/>
          </a:xfrm>
          <a:prstGeom prst="rect">
            <a:avLst/>
          </a:prstGeom>
          <a:solidFill>
            <a:schemeClr val="bg1">
              <a:lumMod val="95000"/>
            </a:schemeClr>
          </a:solidFill>
        </p:spPr>
        <p:txBody>
          <a:bodyPr wrap="square">
            <a:spAutoFit/>
          </a:bodyPr>
          <a:lstStyle/>
          <a:p>
            <a:pPr algn="ctr"/>
            <a:r>
              <a:rPr lang="sl-SI" sz="1100" b="1" dirty="0"/>
              <a:t>A</a:t>
            </a:r>
            <a:r>
              <a:rPr lang="sl-SI" sz="1100" b="1" dirty="0" smtClean="0"/>
              <a:t> list </a:t>
            </a:r>
            <a:r>
              <a:rPr lang="sl-SI" sz="1100" b="1" dirty="0" err="1" smtClean="0"/>
              <a:t>of</a:t>
            </a:r>
            <a:r>
              <a:rPr lang="sl-SI" sz="1100" b="1" dirty="0" smtClean="0"/>
              <a:t> </a:t>
            </a:r>
            <a:r>
              <a:rPr lang="sl-SI" sz="1100" b="1" dirty="0" err="1" smtClean="0"/>
              <a:t>tax</a:t>
            </a:r>
            <a:r>
              <a:rPr lang="sl-SI" sz="1100" b="1" dirty="0" smtClean="0"/>
              <a:t> </a:t>
            </a:r>
            <a:r>
              <a:rPr lang="sl-SI" sz="1100" b="1" dirty="0" err="1" smtClean="0"/>
              <a:t>debtors</a:t>
            </a:r>
            <a:r>
              <a:rPr lang="sl-SI" sz="1100" b="1" dirty="0" smtClean="0"/>
              <a:t> </a:t>
            </a:r>
            <a:r>
              <a:rPr lang="sl-SI" sz="1100" b="1" dirty="0" err="1" smtClean="0"/>
              <a:t>which</a:t>
            </a:r>
            <a:r>
              <a:rPr lang="sl-SI" sz="1100" b="1" dirty="0" smtClean="0"/>
              <a:t> are </a:t>
            </a:r>
            <a:r>
              <a:rPr lang="sl-SI" sz="1100" b="1" dirty="0" err="1" smtClean="0"/>
              <a:t>receiving</a:t>
            </a:r>
            <a:r>
              <a:rPr lang="sl-SI" sz="1100" b="1" dirty="0" smtClean="0"/>
              <a:t> </a:t>
            </a:r>
            <a:r>
              <a:rPr lang="sl-SI" sz="1100" b="1" dirty="0" err="1" smtClean="0"/>
              <a:t>funds</a:t>
            </a:r>
            <a:r>
              <a:rPr lang="sl-SI" sz="1100" b="1" dirty="0" smtClean="0"/>
              <a:t> </a:t>
            </a:r>
            <a:r>
              <a:rPr lang="sl-SI" sz="1100" b="1" dirty="0" err="1" smtClean="0"/>
              <a:t>from</a:t>
            </a:r>
            <a:r>
              <a:rPr lang="sl-SI" sz="1100" b="1" dirty="0" smtClean="0"/>
              <a:t> </a:t>
            </a:r>
            <a:r>
              <a:rPr lang="sl-SI" sz="1100" b="1" dirty="0" err="1" smtClean="0"/>
              <a:t>public</a:t>
            </a:r>
            <a:r>
              <a:rPr lang="sl-SI" sz="1100" b="1" dirty="0" smtClean="0"/>
              <a:t> </a:t>
            </a:r>
            <a:r>
              <a:rPr lang="sl-SI" sz="1100" b="1" dirty="0" err="1" smtClean="0"/>
              <a:t>sector</a:t>
            </a:r>
            <a:r>
              <a:rPr lang="sl-SI" sz="1100" b="1" dirty="0" smtClean="0"/>
              <a:t> at </a:t>
            </a:r>
            <a:r>
              <a:rPr lang="sl-SI" sz="1100" b="1" dirty="0" err="1" smtClean="0"/>
              <a:t>the</a:t>
            </a:r>
            <a:r>
              <a:rPr lang="sl-SI" sz="1100" b="1" dirty="0" smtClean="0"/>
              <a:t> time </a:t>
            </a:r>
            <a:r>
              <a:rPr lang="sl-SI" sz="1100" b="1" dirty="0" err="1" smtClean="0"/>
              <a:t>when</a:t>
            </a:r>
            <a:r>
              <a:rPr lang="sl-SI" sz="1100" b="1" dirty="0" smtClean="0"/>
              <a:t> </a:t>
            </a:r>
            <a:r>
              <a:rPr lang="sl-SI" sz="1100" b="1" dirty="0" err="1" smtClean="0"/>
              <a:t>they</a:t>
            </a:r>
            <a:r>
              <a:rPr lang="sl-SI" sz="1100" b="1" dirty="0" smtClean="0"/>
              <a:t> </a:t>
            </a:r>
            <a:r>
              <a:rPr lang="sl-SI" sz="1100" b="1" dirty="0" err="1" smtClean="0"/>
              <a:t>have</a:t>
            </a:r>
            <a:r>
              <a:rPr lang="sl-SI" sz="1100" b="1" dirty="0" smtClean="0"/>
              <a:t> </a:t>
            </a:r>
            <a:r>
              <a:rPr lang="sl-SI" sz="1100" b="1" dirty="0" err="1" smtClean="0"/>
              <a:t>an</a:t>
            </a:r>
            <a:r>
              <a:rPr lang="sl-SI" sz="1100" b="1" dirty="0" smtClean="0"/>
              <a:t> </a:t>
            </a:r>
            <a:r>
              <a:rPr lang="sl-SI" sz="1100" b="1" dirty="0" err="1" smtClean="0"/>
              <a:t>outstanding</a:t>
            </a:r>
            <a:r>
              <a:rPr lang="sl-SI" sz="1100" b="1" dirty="0" smtClean="0"/>
              <a:t> </a:t>
            </a:r>
            <a:r>
              <a:rPr lang="sl-SI" sz="1100" b="1" dirty="0" err="1" smtClean="0"/>
              <a:t>tax</a:t>
            </a:r>
            <a:r>
              <a:rPr lang="sl-SI" sz="1100" b="1" dirty="0" smtClean="0"/>
              <a:t> </a:t>
            </a:r>
            <a:r>
              <a:rPr lang="sl-SI" sz="1100" b="1" dirty="0" err="1" smtClean="0"/>
              <a:t>debt</a:t>
            </a:r>
            <a:endParaRPr lang="sl-SI" sz="1100" b="1" dirty="0">
              <a:effectLst/>
            </a:endParaRPr>
          </a:p>
        </p:txBody>
      </p:sp>
    </p:spTree>
    <p:extLst>
      <p:ext uri="{BB962C8B-B14F-4D97-AF65-F5344CB8AC3E}">
        <p14:creationId xmlns:p14="http://schemas.microsoft.com/office/powerpoint/2010/main" val="1325614181"/>
      </p:ext>
    </p:extLst>
  </p:cSld>
  <p:clrMapOvr>
    <a:masterClrMapping/>
  </p:clrMapOvr>
</p:sld>
</file>

<file path=ppt/theme/theme1.xml><?xml version="1.0" encoding="utf-8"?>
<a:theme xmlns:a="http://schemas.openxmlformats.org/drawingml/2006/main" name="Supervizor_presentation">
  <a:themeElements>
    <a:clrScheme name="Sivin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Supervizor_presentation</Template>
  <TotalTime>13234</TotalTime>
  <Words>1481</Words>
  <Application>Microsoft Macintosh PowerPoint</Application>
  <PresentationFormat>On-screen Show (4:3)</PresentationFormat>
  <Paragraphs>130</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Supervizor_presentation</vt:lpstr>
      <vt:lpstr>   SUPERVIZOR Providing citizens with information about the government spending http://supervizor.kpk-rs.si    Matjaž Mešnjak Komisija za preprečevanje korupcije Dunajska 56, Ljubljana t +386 1 400 57 10 f +386 1 478 84 72 www.kpk-rs.si </vt:lpstr>
      <vt:lpstr>PowerPoint Presentation</vt:lpstr>
      <vt:lpstr>PowerPoint Presentation</vt:lpstr>
      <vt:lpstr>PowerPoint Presentation</vt:lpstr>
      <vt:lpstr>PowerPoint Presentation</vt:lpstr>
      <vt:lpstr>PowerPoint Presentation</vt:lpstr>
      <vt:lpstr>PowerPoint Presentation</vt:lpstr>
      <vt:lpstr>SUPERVIZOR OVERVIEW [http://supervizor.kpk-rs.si]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Matjaž Mešnjak matjaz.mesnjak@kpk-rs.si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Supervizor</dc:title>
  <dc:subject>Public Sector Financial Flow Analysis</dc:subject>
  <dc:creator>Matej Kovačič</dc:creator>
  <dc:description>Presentation for European Anti-Corruption Training, 22. September 2011, Vienna.</dc:description>
  <cp:lastModifiedBy>Matjaž Mešnjak</cp:lastModifiedBy>
  <cp:revision>289</cp:revision>
  <cp:lastPrinted>2014-11-30T20:30:53Z</cp:lastPrinted>
  <dcterms:created xsi:type="dcterms:W3CDTF">2011-09-15T07:45:23Z</dcterms:created>
  <dcterms:modified xsi:type="dcterms:W3CDTF">2014-11-30T20:31:13Z</dcterms:modified>
</cp:coreProperties>
</file>