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61" r:id="rId5"/>
    <p:sldId id="262" r:id="rId6"/>
    <p:sldId id="263" r:id="rId7"/>
    <p:sldId id="264" r:id="rId8"/>
    <p:sldId id="265" r:id="rId9"/>
    <p:sldId id="266" r:id="rId10"/>
  </p:sldIdLst>
  <p:sldSz cx="9144000" cy="6858000" type="screen4x3"/>
  <p:notesSz cx="6858000" cy="9144000"/>
  <p:defaultText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0F40"/>
    <a:srgbClr val="DE0E2C"/>
    <a:srgbClr val="CB2162"/>
    <a:srgbClr val="C42920"/>
    <a:srgbClr val="5A90B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mk-MK"/>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B18F4-34B3-41EA-8744-1A863A5FC93C}" type="datetimeFigureOut">
              <a:rPr lang="mk-MK" smtClean="0"/>
              <a:pPr/>
              <a:t>17.06.2016</a:t>
            </a:fld>
            <a:endParaRPr lang="mk-MK"/>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mk-MK"/>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mk-MK"/>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576F5-6236-4CA8-AD89-BBF8EBCECC2D}" type="slidenum">
              <a:rPr lang="mk-MK" smtClean="0"/>
              <a:pPr/>
              <a:t>‹#›</a:t>
            </a:fld>
            <a:endParaRPr lang="mk-MK"/>
          </a:p>
        </p:txBody>
      </p:sp>
    </p:spTree>
    <p:extLst>
      <p:ext uri="{BB962C8B-B14F-4D97-AF65-F5344CB8AC3E}">
        <p14:creationId xmlns:p14="http://schemas.microsoft.com/office/powerpoint/2010/main" xmlns="" val="2863484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mk-M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3942210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285984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mk-M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2884512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1430330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k-M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356529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Date Placeholder 4"/>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191176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mk-M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7" name="Date Placeholder 6"/>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8" name="Footer Placeholder 7"/>
          <p:cNvSpPr>
            <a:spLocks noGrp="1"/>
          </p:cNvSpPr>
          <p:nvPr>
            <p:ph type="ftr" sz="quarter" idx="11"/>
          </p:nvPr>
        </p:nvSpPr>
        <p:spPr/>
        <p:txBody>
          <a:bodyPr/>
          <a:lstStyle/>
          <a:p>
            <a:endParaRPr lang="mk-MK"/>
          </a:p>
        </p:txBody>
      </p:sp>
      <p:sp>
        <p:nvSpPr>
          <p:cNvPr id="9" name="Slide Number Placeholder 8"/>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4264222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Date Placeholder 2"/>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4" name="Footer Placeholder 3"/>
          <p:cNvSpPr>
            <a:spLocks noGrp="1"/>
          </p:cNvSpPr>
          <p:nvPr>
            <p:ph type="ftr" sz="quarter" idx="11"/>
          </p:nvPr>
        </p:nvSpPr>
        <p:spPr/>
        <p:txBody>
          <a:bodyPr/>
          <a:lstStyle/>
          <a:p>
            <a:endParaRPr lang="mk-MK"/>
          </a:p>
        </p:txBody>
      </p:sp>
      <p:sp>
        <p:nvSpPr>
          <p:cNvPr id="5" name="Slide Number Placeholder 4"/>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386042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3" name="Footer Placeholder 2"/>
          <p:cNvSpPr>
            <a:spLocks noGrp="1"/>
          </p:cNvSpPr>
          <p:nvPr>
            <p:ph type="ftr" sz="quarter" idx="11"/>
          </p:nvPr>
        </p:nvSpPr>
        <p:spPr/>
        <p:txBody>
          <a:bodyPr/>
          <a:lstStyle/>
          <a:p>
            <a:endParaRPr lang="mk-MK"/>
          </a:p>
        </p:txBody>
      </p:sp>
      <p:sp>
        <p:nvSpPr>
          <p:cNvPr id="4" name="Slide Number Placeholder 3"/>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894176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k-M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2059431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k-M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k-M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1A5EE-9CDC-458E-9F66-C739EE75C6E4}" type="datetimeFigureOut">
              <a:rPr lang="mk-MK" smtClean="0"/>
              <a:pPr/>
              <a:t>17.06.2016</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176341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mk-M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1A5EE-9CDC-458E-9F66-C739EE75C6E4}" type="datetimeFigureOut">
              <a:rPr lang="mk-MK" smtClean="0"/>
              <a:pPr/>
              <a:t>17.06.2016</a:t>
            </a:fld>
            <a:endParaRPr lang="mk-M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k-M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815D6-0697-44AB-8698-77B758D649E1}" type="slidenum">
              <a:rPr lang="mk-MK" smtClean="0"/>
              <a:pPr/>
              <a:t>‹#›</a:t>
            </a:fld>
            <a:endParaRPr lang="mk-MK"/>
          </a:p>
        </p:txBody>
      </p:sp>
    </p:spTree>
    <p:extLst>
      <p:ext uri="{BB962C8B-B14F-4D97-AF65-F5344CB8AC3E}">
        <p14:creationId xmlns:p14="http://schemas.microsoft.com/office/powerpoint/2010/main" xmlns="" val="692671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q-AL" dirty="0" smtClean="0"/>
              <a:t>Examining role of editors in the media in SEE region</a:t>
            </a:r>
            <a:endParaRPr lang="mk-MK" dirty="0"/>
          </a:p>
        </p:txBody>
      </p:sp>
      <p:sp>
        <p:nvSpPr>
          <p:cNvPr id="3" name="Subtitle 2"/>
          <p:cNvSpPr>
            <a:spLocks noGrp="1"/>
          </p:cNvSpPr>
          <p:nvPr>
            <p:ph type="subTitle" idx="1"/>
          </p:nvPr>
        </p:nvSpPr>
        <p:spPr/>
        <p:txBody>
          <a:bodyPr/>
          <a:lstStyle/>
          <a:p>
            <a:r>
              <a:rPr lang="sq-AL" dirty="0" smtClean="0"/>
              <a:t>Flash research reports findings</a:t>
            </a:r>
            <a:endParaRPr lang="mk-MK" dirty="0"/>
          </a:p>
        </p:txBody>
      </p:sp>
      <p:sp>
        <p:nvSpPr>
          <p:cNvPr id="6" name="Rectangle 5"/>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solidFill>
                  <a:schemeClr val="bg1"/>
                </a:solidFill>
              </a:rPr>
              <a:t>                                       </a:t>
            </a:r>
            <a:r>
              <a:rPr lang="en-US" sz="1400" dirty="0" smtClean="0">
                <a:solidFill>
                  <a:schemeClr val="bg1"/>
                </a:solidFill>
              </a:rPr>
              <a:t>This project is funded by the European Union Instrument </a:t>
            </a:r>
            <a:r>
              <a:rPr lang="sq-AL" sz="1400" dirty="0">
                <a:solidFill>
                  <a:schemeClr val="bg1"/>
                </a:solidFill>
              </a:rPr>
              <a:t> </a:t>
            </a:r>
            <a:r>
              <a:rPr lang="en-US" sz="1400" dirty="0" smtClean="0">
                <a:solidFill>
                  <a:schemeClr val="bg1"/>
                </a:solidFill>
              </a:rPr>
              <a:t>for Pre-accession</a:t>
            </a:r>
            <a:r>
              <a:rPr lang="mk-MK" sz="1400" dirty="0" smtClean="0">
                <a:solidFill>
                  <a:schemeClr val="bg1"/>
                </a:solidFill>
              </a:rPr>
              <a:t> </a:t>
            </a:r>
            <a:r>
              <a:rPr lang="en-US" sz="1400" dirty="0" smtClean="0">
                <a:solidFill>
                  <a:schemeClr val="bg1"/>
                </a:solidFill>
              </a:rPr>
              <a:t>Assistance (IPA) </a:t>
            </a:r>
            <a:endParaRPr lang="sq-AL" sz="1400" dirty="0" smtClean="0">
              <a:solidFill>
                <a:schemeClr val="bg1"/>
              </a:solidFill>
            </a:endParaRPr>
          </a:p>
          <a:p>
            <a:r>
              <a:rPr lang="sq-AL" sz="1400" dirty="0" smtClean="0">
                <a:solidFill>
                  <a:schemeClr val="bg1"/>
                </a:solidFill>
              </a:rPr>
              <a:t>                                       </a:t>
            </a:r>
            <a:r>
              <a:rPr lang="en-US" sz="1400" dirty="0" smtClean="0">
                <a:solidFill>
                  <a:schemeClr val="bg1"/>
                </a:solidFill>
              </a:rPr>
              <a:t>Civil Society Facility (CSF).</a:t>
            </a:r>
            <a:endParaRPr lang="mk-MK" sz="1400" dirty="0">
              <a:solidFill>
                <a:schemeClr val="bg1"/>
              </a:solidFill>
            </a:endParaRPr>
          </a:p>
        </p:txBody>
      </p:sp>
      <p:sp>
        <p:nvSpPr>
          <p:cNvPr id="7" name="Rectangle 6"/>
          <p:cNvSpPr/>
          <p:nvPr/>
        </p:nvSpPr>
        <p:spPr>
          <a:xfrm>
            <a:off x="253364" y="0"/>
            <a:ext cx="8892480" cy="260648"/>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pic>
        <p:nvPicPr>
          <p:cNvPr id="1026" name="Picture 2" descr="U:\Uporabniki\BRANKICA\SEE Media Observatory\Izvedba\Prva faza\Visibility and Communication\logo\NNS South East European Media Observatory  2M.jpg"/>
          <p:cNvPicPr>
            <a:picLocks noChangeAspect="1" noChangeArrowheads="1"/>
          </p:cNvPicPr>
          <p:nvPr/>
        </p:nvPicPr>
        <p:blipFill>
          <a:blip r:embed="rId3" cstate="print"/>
          <a:srcRect/>
          <a:stretch>
            <a:fillRect/>
          </a:stretch>
        </p:blipFill>
        <p:spPr bwMode="auto">
          <a:xfrm>
            <a:off x="251520" y="0"/>
            <a:ext cx="2426208" cy="2212848"/>
          </a:xfrm>
          <a:prstGeom prst="roundRect">
            <a:avLst/>
          </a:prstGeom>
          <a:noFill/>
        </p:spPr>
      </p:pic>
    </p:spTree>
    <p:extLst>
      <p:ext uri="{BB962C8B-B14F-4D97-AF65-F5344CB8AC3E}">
        <p14:creationId xmlns:p14="http://schemas.microsoft.com/office/powerpoint/2010/main" xmlns="" val="1116265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370427"/>
          </a:xfrm>
          <a:prstGeom prst="rect">
            <a:avLst/>
          </a:prstGeom>
          <a:noFill/>
        </p:spPr>
        <p:txBody>
          <a:bodyPr wrap="square" rtlCol="0">
            <a:spAutoFit/>
          </a:bodyPr>
          <a:lstStyle/>
          <a:p>
            <a:pPr>
              <a:buFontTx/>
              <a:buChar char="-"/>
            </a:pPr>
            <a:r>
              <a:rPr lang="sq-AL" sz="2000" dirty="0" smtClean="0"/>
              <a:t>Research carried out in six countries of SEE (Albania, Bosnia and Herzegovina, Serbia, Kosovo, </a:t>
            </a:r>
            <a:r>
              <a:rPr lang="sq-AL" sz="2000" dirty="0" smtClean="0"/>
              <a:t>Macedonia</a:t>
            </a:r>
            <a:r>
              <a:rPr lang="en-US" sz="2000" dirty="0" smtClean="0"/>
              <a:t>, </a:t>
            </a:r>
            <a:r>
              <a:rPr lang="en-US" sz="2000" smtClean="0"/>
              <a:t>and Montenegro</a:t>
            </a:r>
            <a:r>
              <a:rPr lang="sq-AL" sz="2000" smtClean="0"/>
              <a:t>.)</a:t>
            </a:r>
            <a:endParaRPr lang="sq-AL" sz="2000" dirty="0" smtClean="0"/>
          </a:p>
          <a:p>
            <a:endParaRPr lang="sq-AL" sz="2000" dirty="0" smtClean="0"/>
          </a:p>
          <a:p>
            <a:pPr>
              <a:buFontTx/>
              <a:buChar char="-"/>
            </a:pPr>
            <a:r>
              <a:rPr lang="sq-AL" sz="2000" dirty="0" smtClean="0"/>
              <a:t>Based on surveys with editors and other stakeholders, in-depth interviews, and secondary research, conducted in the period February-April, 2016.) </a:t>
            </a:r>
          </a:p>
          <a:p>
            <a:endParaRPr lang="sq-AL" sz="2000" dirty="0" smtClean="0"/>
          </a:p>
          <a:p>
            <a:pPr>
              <a:buFontTx/>
              <a:buChar char="-"/>
            </a:pPr>
            <a:r>
              <a:rPr lang="sq-AL" sz="2000" dirty="0" smtClean="0"/>
              <a:t>The main aim: assess the role of editors in the media in the region, and analyze the factors and actors that affect their work, and ultimately influence on media content and public interest-oriented journalism.</a:t>
            </a:r>
          </a:p>
          <a:p>
            <a:pPr>
              <a:buFontTx/>
              <a:buChar char="-"/>
            </a:pPr>
            <a:endParaRPr lang="sq-AL" sz="2000" dirty="0" smtClean="0"/>
          </a:p>
          <a:p>
            <a:pPr>
              <a:buFontTx/>
              <a:buChar char="-"/>
            </a:pPr>
            <a:r>
              <a:rPr lang="sq-AL" sz="2000" dirty="0" smtClean="0"/>
              <a:t>Main aspects analyzed: regulation regarding editors and content, education and career path of editors, the hiring and dismissal procedures, and their economic and political situation.</a:t>
            </a:r>
          </a:p>
          <a:p>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524315"/>
          </a:xfrm>
          <a:prstGeom prst="rect">
            <a:avLst/>
          </a:prstGeom>
          <a:noFill/>
        </p:spPr>
        <p:txBody>
          <a:bodyPr wrap="square" rtlCol="0">
            <a:spAutoFit/>
          </a:bodyPr>
          <a:lstStyle/>
          <a:p>
            <a:r>
              <a:rPr lang="sq-AL" b="1" dirty="0" smtClean="0"/>
              <a:t>Regulation</a:t>
            </a:r>
          </a:p>
          <a:p>
            <a:endParaRPr lang="sq-AL" dirty="0" smtClean="0"/>
          </a:p>
          <a:p>
            <a:pPr>
              <a:buFontTx/>
              <a:buChar char="-"/>
            </a:pPr>
            <a:r>
              <a:rPr lang="sq-AL" dirty="0" smtClean="0"/>
              <a:t>Editors are not a special category in legislation in all countries in SEE, and their responsibilities and rights are not distinguished from those of journalists. </a:t>
            </a:r>
          </a:p>
          <a:p>
            <a:endParaRPr lang="sq-AL" dirty="0" smtClean="0"/>
          </a:p>
          <a:p>
            <a:pPr>
              <a:buFontTx/>
              <a:buChar char="-"/>
            </a:pPr>
            <a:r>
              <a:rPr lang="sq-AL" dirty="0" smtClean="0"/>
              <a:t> In general there is good legal framework of freedom of expression, also largely guaranteeing the editorial freedom and independence. The law mentions general professional norms that should be respected, but fails to develop other mechanisms that would respect the implementation in practice. </a:t>
            </a:r>
          </a:p>
          <a:p>
            <a:pPr>
              <a:buFontTx/>
              <a:buChar char="-"/>
            </a:pPr>
            <a:endParaRPr lang="sq-AL" dirty="0" smtClean="0"/>
          </a:p>
          <a:p>
            <a:pPr>
              <a:buFontTx/>
              <a:buChar char="-"/>
            </a:pPr>
            <a:r>
              <a:rPr lang="sq-AL" dirty="0" smtClean="0"/>
              <a:t>The regulation tends to be more detailed in most countries in PBS, especially in relation to incompatibility criteria for editors-in-chief, but their appointment in practice tends to be politically influenced.</a:t>
            </a:r>
          </a:p>
          <a:p>
            <a:r>
              <a:rPr lang="sq-AL" dirty="0" smtClean="0"/>
              <a:t> </a:t>
            </a:r>
          </a:p>
          <a:p>
            <a:pPr>
              <a:buFontTx/>
              <a:buChar char="-"/>
            </a:pPr>
            <a:endParaRPr lang="sq-AL" dirty="0" smtClean="0"/>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801314"/>
          </a:xfrm>
          <a:prstGeom prst="rect">
            <a:avLst/>
          </a:prstGeom>
          <a:noFill/>
        </p:spPr>
        <p:txBody>
          <a:bodyPr wrap="square" rtlCol="0">
            <a:spAutoFit/>
          </a:bodyPr>
          <a:lstStyle/>
          <a:p>
            <a:r>
              <a:rPr lang="sq-AL" b="1" dirty="0" smtClean="0"/>
              <a:t>Regulation</a:t>
            </a:r>
          </a:p>
          <a:p>
            <a:endParaRPr lang="sq-AL" dirty="0" smtClean="0"/>
          </a:p>
          <a:p>
            <a:pPr>
              <a:buFontTx/>
              <a:buChar char="-"/>
            </a:pPr>
            <a:r>
              <a:rPr lang="sq-AL" dirty="0" smtClean="0"/>
              <a:t>Even in cases when the law can be more specific, such as when it comes to the position and responsibilities of editors vs. the public, due to weak self-regulation mechanisms or to lengthy and inefficient court processes, the editors are not always held responsible for their work.</a:t>
            </a:r>
          </a:p>
          <a:p>
            <a:endParaRPr lang="sq-AL" dirty="0" smtClean="0"/>
          </a:p>
          <a:p>
            <a:pPr>
              <a:buFontTx/>
              <a:buChar char="-"/>
            </a:pPr>
            <a:r>
              <a:rPr lang="sq-AL" dirty="0" smtClean="0"/>
              <a:t>In some countries, the editors also point out to failure of the police and courts to guarantee a safe climate for journalists and editors, which leads to a lack of motivation for editors to continue doing their job.</a:t>
            </a:r>
          </a:p>
          <a:p>
            <a:endParaRPr lang="sq-AL" dirty="0" smtClean="0"/>
          </a:p>
          <a:p>
            <a:pPr>
              <a:buFontTx/>
              <a:buChar char="-"/>
            </a:pPr>
            <a:r>
              <a:rPr lang="sq-AL" dirty="0" smtClean="0"/>
              <a:t>Despite the general guarantees in media legislation on editorial independence, most editors do not see a real problem in the legislation, and also indicate that no law can bring editorial independence on its own.</a:t>
            </a:r>
          </a:p>
          <a:p>
            <a:endParaRPr lang="sq-AL" dirty="0" smtClean="0"/>
          </a:p>
          <a:p>
            <a:pPr>
              <a:buFontTx/>
              <a:buChar char="-"/>
            </a:pPr>
            <a:endParaRPr lang="sq-AL" dirty="0" smtClean="0"/>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524315"/>
          </a:xfrm>
          <a:prstGeom prst="rect">
            <a:avLst/>
          </a:prstGeom>
          <a:noFill/>
        </p:spPr>
        <p:txBody>
          <a:bodyPr wrap="square" rtlCol="0">
            <a:spAutoFit/>
          </a:bodyPr>
          <a:lstStyle/>
          <a:p>
            <a:r>
              <a:rPr lang="sq-AL" b="1" dirty="0" smtClean="0"/>
              <a:t>Self-regulation</a:t>
            </a:r>
          </a:p>
          <a:p>
            <a:endParaRPr lang="sq-AL" dirty="0" smtClean="0"/>
          </a:p>
          <a:p>
            <a:pPr>
              <a:buFontTx/>
              <a:buChar char="-"/>
            </a:pPr>
            <a:r>
              <a:rPr lang="sq-AL" dirty="0" smtClean="0"/>
              <a:t>Most media do not have written editorial policies or internal regulation, especially regulating the relations between the owner and the editor, and the editor and journalists.  Even in countries where models of such contracts have been proposed, there is no evidence that they have been adopted by media outlets.</a:t>
            </a:r>
          </a:p>
          <a:p>
            <a:endParaRPr lang="sq-AL" dirty="0" smtClean="0"/>
          </a:p>
          <a:p>
            <a:pPr>
              <a:buFontTx/>
              <a:buChar char="-"/>
            </a:pPr>
            <a:r>
              <a:rPr lang="sq-AL" dirty="0" smtClean="0"/>
              <a:t>A few media outlets, especially in public broadcasters, have adopted editorial guidelines, but the role of editors is not specifically addressed.</a:t>
            </a:r>
          </a:p>
          <a:p>
            <a:pPr>
              <a:buFontTx/>
              <a:buChar char="-"/>
            </a:pPr>
            <a:r>
              <a:rPr lang="sq-AL" dirty="0" smtClean="0"/>
              <a:t>Association of editors are largely missing, due to politically or ethnically divided media communities, or in some cases due to lack of trust in existing associations or self-regulatory bodies.</a:t>
            </a:r>
          </a:p>
          <a:p>
            <a:pPr>
              <a:buFontTx/>
              <a:buChar char="-"/>
            </a:pPr>
            <a:r>
              <a:rPr lang="sq-AL" dirty="0" smtClean="0"/>
              <a:t>There are also some success stories, where the Press Commission in Bosnia indicates that editors are largely responsive to the complaints.</a:t>
            </a:r>
          </a:p>
          <a:p>
            <a:pPr>
              <a:buFontTx/>
              <a:buChar char="-"/>
            </a:pPr>
            <a:endParaRPr lang="sq-AL" dirty="0" smtClean="0"/>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247317"/>
          </a:xfrm>
          <a:prstGeom prst="rect">
            <a:avLst/>
          </a:prstGeom>
          <a:noFill/>
        </p:spPr>
        <p:txBody>
          <a:bodyPr wrap="square" rtlCol="0">
            <a:spAutoFit/>
          </a:bodyPr>
          <a:lstStyle/>
          <a:p>
            <a:r>
              <a:rPr lang="sq-AL" b="1" dirty="0" smtClean="0"/>
              <a:t>Education and career path of editors</a:t>
            </a:r>
          </a:p>
          <a:p>
            <a:endParaRPr lang="sq-AL" dirty="0" smtClean="0"/>
          </a:p>
          <a:p>
            <a:pPr>
              <a:buFontTx/>
              <a:buChar char="-"/>
            </a:pPr>
            <a:r>
              <a:rPr lang="sq-AL" dirty="0" smtClean="0"/>
              <a:t> Most editors seem to come from social sciences degrees, rather than journalism. However, editors in all countries agree that education is not the decisive factor in becoming an editor, and often neither is experience, or professional qualifications.</a:t>
            </a:r>
          </a:p>
          <a:p>
            <a:pPr>
              <a:buFontTx/>
              <a:buChar char="-"/>
            </a:pPr>
            <a:endParaRPr lang="sq-AL" dirty="0" smtClean="0"/>
          </a:p>
          <a:p>
            <a:pPr>
              <a:buFontTx/>
              <a:buChar char="-"/>
            </a:pPr>
            <a:r>
              <a:rPr lang="sq-AL" dirty="0" smtClean="0"/>
              <a:t>Hiring procedures are usually non-transparent and public calls do not specify professional integrity. In some countries, especially in PBS, there is obligation to have public competition on appointment of editors, but there is no transparency on the decision of hiring. The newsrooms are not involved, the decision is made  by management.</a:t>
            </a:r>
          </a:p>
          <a:p>
            <a:pPr>
              <a:buFontTx/>
              <a:buChar char="-"/>
            </a:pPr>
            <a:endParaRPr lang="sq-AL" dirty="0" smtClean="0"/>
          </a:p>
          <a:p>
            <a:pPr>
              <a:buFontTx/>
              <a:buChar char="-"/>
            </a:pPr>
            <a:r>
              <a:rPr lang="sq-AL" dirty="0" smtClean="0"/>
              <a:t>The main reasons for hiring and firing appear to be political affiliation and loyalty for PBS, on one hand, and conformism for commercial media, on the other hand.  </a:t>
            </a:r>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247317"/>
          </a:xfrm>
          <a:prstGeom prst="rect">
            <a:avLst/>
          </a:prstGeom>
          <a:noFill/>
        </p:spPr>
        <p:txBody>
          <a:bodyPr wrap="square" rtlCol="0">
            <a:spAutoFit/>
          </a:bodyPr>
          <a:lstStyle/>
          <a:p>
            <a:r>
              <a:rPr lang="sq-AL" b="1" dirty="0" smtClean="0"/>
              <a:t>Economic situation of editors</a:t>
            </a:r>
          </a:p>
          <a:p>
            <a:endParaRPr lang="sq-AL" dirty="0" smtClean="0"/>
          </a:p>
          <a:p>
            <a:pPr>
              <a:buFontTx/>
              <a:buChar char="-"/>
            </a:pPr>
            <a:r>
              <a:rPr lang="sq-AL" dirty="0" smtClean="0"/>
              <a:t> Lack of transparency on wages of editors, in many countries considered a state secret. Figures indicate that there is a wide gap between editors and journalists in terms of salary, and there is also more preferential treatment, in terms of receiving the salary on time. </a:t>
            </a:r>
          </a:p>
          <a:p>
            <a:pPr>
              <a:buFontTx/>
              <a:buChar char="-"/>
            </a:pPr>
            <a:r>
              <a:rPr lang="sq-AL" dirty="0" smtClean="0"/>
              <a:t>However, there are also cases when editors lack contracts, and are not paid for their work.</a:t>
            </a:r>
          </a:p>
          <a:p>
            <a:pPr>
              <a:buFontTx/>
              <a:buChar char="-"/>
            </a:pPr>
            <a:r>
              <a:rPr lang="sq-AL" dirty="0" smtClean="0"/>
              <a:t>Overall, the editors were still considered underpaid in terms of the workload they had. The possibility of holding second jobs: a reality for many, but no agreement on the conflict of interest that emerged.</a:t>
            </a:r>
          </a:p>
          <a:p>
            <a:pPr>
              <a:buFontTx/>
              <a:buChar char="-"/>
            </a:pPr>
            <a:r>
              <a:rPr lang="sq-AL" dirty="0" smtClean="0"/>
              <a:t>Even though editors are the best paid in the newsroom, all editors agreed this is no guarantee that they would engage in public interest-oriented journalism. The way media system is financed, leads to a dependent media system from the beginning, and no editor can face up to this challenge.</a:t>
            </a: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4801314"/>
          </a:xfrm>
          <a:prstGeom prst="rect">
            <a:avLst/>
          </a:prstGeom>
          <a:noFill/>
        </p:spPr>
        <p:txBody>
          <a:bodyPr wrap="square" rtlCol="0">
            <a:spAutoFit/>
          </a:bodyPr>
          <a:lstStyle/>
          <a:p>
            <a:r>
              <a:rPr lang="sq-AL" b="1" dirty="0" smtClean="0"/>
              <a:t>Editors and politics</a:t>
            </a:r>
          </a:p>
          <a:p>
            <a:endParaRPr lang="sq-AL" dirty="0" smtClean="0"/>
          </a:p>
          <a:p>
            <a:pPr>
              <a:buFontTx/>
              <a:buChar char="-"/>
            </a:pPr>
            <a:r>
              <a:rPr lang="sq-AL" dirty="0" smtClean="0"/>
              <a:t> Different practices regarding affiliation of editors with political parties, but political influence in media content is visible in all countries.</a:t>
            </a:r>
          </a:p>
          <a:p>
            <a:endParaRPr lang="sq-AL" dirty="0" smtClean="0"/>
          </a:p>
          <a:p>
            <a:pPr>
              <a:buFontTx/>
              <a:buChar char="-"/>
            </a:pPr>
            <a:r>
              <a:rPr lang="sq-AL" dirty="0" smtClean="0"/>
              <a:t> The triangle politics- business- media turns into the Bermuda triangle for the editors, and cases of rebellion are extremely rare. This includes both political pressure and soft censorship from advertisers. Even when there are cases that seek to affirm editorial independence, there is a high price to pay, and media increasingly seek to avoid this path.  </a:t>
            </a:r>
          </a:p>
          <a:p>
            <a:endParaRPr lang="sq-AL" dirty="0" smtClean="0"/>
          </a:p>
          <a:p>
            <a:pPr>
              <a:buFontTx/>
              <a:buChar char="-"/>
            </a:pPr>
            <a:r>
              <a:rPr lang="sq-AL" dirty="0" smtClean="0"/>
              <a:t>The close relation of media owners to politics and the lack of guarantees for editorial independence seems to weaken the role and value of editors in the media.</a:t>
            </a:r>
          </a:p>
          <a:p>
            <a:pPr>
              <a:buFontTx/>
              <a:buChar char="-"/>
            </a:pPr>
            <a:endParaRPr lang="sq-AL" dirty="0" smtClean="0"/>
          </a:p>
          <a:p>
            <a:pPr>
              <a:buFontTx/>
              <a:buChar char="-"/>
            </a:pPr>
            <a:r>
              <a:rPr lang="sq-AL" dirty="0" smtClean="0"/>
              <a:t>Success stories: media funded by foreign donors, with greater freedom and attracting good journalists, but the question on their sustainability remains.</a:t>
            </a:r>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sq-AL" dirty="0" smtClean="0"/>
              <a:t/>
            </a:r>
            <a:br>
              <a:rPr lang="sq-AL" dirty="0" smtClean="0"/>
            </a:br>
            <a:r>
              <a:rPr lang="sq-AL" dirty="0" smtClean="0"/>
              <a:t>Role of editors in the media in SEE</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95536" y="1628800"/>
            <a:ext cx="8208912" cy="3970318"/>
          </a:xfrm>
          <a:prstGeom prst="rect">
            <a:avLst/>
          </a:prstGeom>
          <a:noFill/>
        </p:spPr>
        <p:txBody>
          <a:bodyPr wrap="square" rtlCol="0">
            <a:spAutoFit/>
          </a:bodyPr>
          <a:lstStyle/>
          <a:p>
            <a:r>
              <a:rPr lang="sq-AL" b="1" dirty="0" smtClean="0"/>
              <a:t>Main trends:</a:t>
            </a:r>
          </a:p>
          <a:p>
            <a:endParaRPr lang="sq-AL" dirty="0" smtClean="0"/>
          </a:p>
          <a:p>
            <a:pPr>
              <a:buFontTx/>
              <a:buChar char="-"/>
            </a:pPr>
            <a:r>
              <a:rPr lang="sq-AL" dirty="0" smtClean="0"/>
              <a:t> Rise of media owners and decline of editors</a:t>
            </a:r>
          </a:p>
          <a:p>
            <a:endParaRPr lang="sq-AL" dirty="0" smtClean="0"/>
          </a:p>
          <a:p>
            <a:pPr lvl="0">
              <a:buFontTx/>
              <a:buChar char="-"/>
            </a:pPr>
            <a:r>
              <a:rPr lang="sq-AL" dirty="0" smtClean="0"/>
              <a:t> Change in system of values: A key requirement: the ability to compromise with the management: looking for “cheap, but fast, disciplined, and ambitious runners”</a:t>
            </a:r>
          </a:p>
          <a:p>
            <a:pPr lvl="0">
              <a:buFontTx/>
              <a:buChar char="-"/>
            </a:pPr>
            <a:endParaRPr lang="sq-AL" dirty="0" smtClean="0"/>
          </a:p>
          <a:p>
            <a:pPr lvl="0">
              <a:buFontTx/>
              <a:buChar char="-"/>
            </a:pPr>
            <a:r>
              <a:rPr lang="sq-AL" dirty="0" smtClean="0"/>
              <a:t>Anyone has the potential to become a media editor at this time, but it is no longer seen as a respected job.</a:t>
            </a:r>
          </a:p>
          <a:p>
            <a:pPr lvl="0">
              <a:buFontTx/>
              <a:buChar char="-"/>
            </a:pPr>
            <a:endParaRPr lang="sq-AL" dirty="0" smtClean="0"/>
          </a:p>
          <a:p>
            <a:pPr lvl="0">
              <a:buFontTx/>
              <a:buChar char="-"/>
            </a:pPr>
            <a:r>
              <a:rPr lang="sq-AL" dirty="0" smtClean="0"/>
              <a:t>Absence of public debate on role of editors, </a:t>
            </a:r>
            <a:r>
              <a:rPr lang="sq-AL" smtClean="0"/>
              <a:t>and a feeling of resignation to the reality</a:t>
            </a:r>
            <a:endParaRPr lang="sq-AL" dirty="0" smtClean="0"/>
          </a:p>
          <a:p>
            <a:pPr lvl="0">
              <a:buFontTx/>
              <a:buChar char="-"/>
            </a:pPr>
            <a:endParaRPr lang="sq-AL" dirty="0" smtClean="0"/>
          </a:p>
          <a:p>
            <a:pPr lvl="0">
              <a:buFontTx/>
              <a:buChar char="-"/>
            </a:pPr>
            <a:r>
              <a:rPr lang="sq-AL" dirty="0" smtClean="0"/>
              <a:t> Loss of editors as moral authority of the recent past</a:t>
            </a:r>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42920"/>
        </a:solidFill>
        <a:ln>
          <a:solidFill>
            <a:schemeClr val="tx1">
              <a:lumMod val="50000"/>
              <a:lumOff val="50000"/>
            </a:schemeClr>
          </a:solidFill>
        </a:ln>
      </a:spPr>
      <a:bodyPr rtlCol="0" anchor="ctr"/>
      <a:lstStyle>
        <a:defPP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1259</Words>
  <Application>Microsoft Office PowerPoint</Application>
  <PresentationFormat>On-screen Show (4:3)</PresentationFormat>
  <Paragraphs>91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Examining role of editors in the media in SEE region</vt:lpstr>
      <vt:lpstr> Role of editors in the media in SEE</vt:lpstr>
      <vt:lpstr> Role of editors in the media in SEE</vt:lpstr>
      <vt:lpstr> Role of editors in the media in SEE</vt:lpstr>
      <vt:lpstr> Role of editors in the media in SEE</vt:lpstr>
      <vt:lpstr> Role of editors in the media in SEE</vt:lpstr>
      <vt:lpstr> Role of editors in the media in SEE</vt:lpstr>
      <vt:lpstr> Role of editors in the media in SEE</vt:lpstr>
      <vt:lpstr> Role of editors in the media in SEE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Work</dc:creator>
  <cp:lastModifiedBy>DELL</cp:lastModifiedBy>
  <cp:revision>26</cp:revision>
  <dcterms:created xsi:type="dcterms:W3CDTF">2014-05-30T13:32:54Z</dcterms:created>
  <dcterms:modified xsi:type="dcterms:W3CDTF">2016-06-17T11:39:47Z</dcterms:modified>
</cp:coreProperties>
</file>