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58" r:id="rId3"/>
    <p:sldId id="264" r:id="rId4"/>
    <p:sldId id="265" r:id="rId5"/>
    <p:sldId id="261" r:id="rId6"/>
    <p:sldId id="263" r:id="rId7"/>
    <p:sldId id="259" r:id="rId8"/>
    <p:sldId id="260" r:id="rId9"/>
    <p:sldId id="262" r:id="rId10"/>
  </p:sldIdLst>
  <p:sldSz cx="9144000" cy="6858000" type="screen4x3"/>
  <p:notesSz cx="6858000" cy="9144000"/>
  <p:defaultTextStyle>
    <a:defPPr>
      <a:defRPr lang="mk-M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D0F40"/>
    <a:srgbClr val="DE0E2C"/>
    <a:srgbClr val="CB2162"/>
    <a:srgbClr val="C42920"/>
    <a:srgbClr val="5A90B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-190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notesMaster" Target="notesMasters/notesMaster1.xml"/><Relationship Id="rId12" Type="http://schemas.openxmlformats.org/officeDocument/2006/relationships/printerSettings" Target="printerSettings/printerSettings1.bin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mk-MK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BEB18F4-34B3-41EA-8744-1A863A5FC93C}" type="datetimeFigureOut">
              <a:rPr lang="mk-MK" smtClean="0"/>
              <a:pPr/>
              <a:t>12/6/16</a:t>
            </a:fld>
            <a:endParaRPr lang="mk-MK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mk-MK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mk-M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mk-M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0A576F5-6236-4CA8-AD89-BBF8EBCECC2D}" type="slidenum">
              <a:rPr lang="mk-MK" smtClean="0"/>
              <a:pPr/>
              <a:t>‹#›</a:t>
            </a:fld>
            <a:endParaRPr lang="mk-MK"/>
          </a:p>
        </p:txBody>
      </p:sp>
    </p:spTree>
    <p:extLst>
      <p:ext uri="{BB962C8B-B14F-4D97-AF65-F5344CB8AC3E}">
        <p14:creationId xmlns:p14="http://schemas.microsoft.com/office/powerpoint/2010/main" val="28634843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mk-MK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mk-MK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1A5EE-9CDC-458E-9F66-C739EE75C6E4}" type="datetimeFigureOut">
              <a:rPr lang="mk-MK" smtClean="0"/>
              <a:pPr/>
              <a:t>12/6/16</a:t>
            </a:fld>
            <a:endParaRPr lang="mk-M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k-M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7815D6-0697-44AB-8698-77B758D649E1}" type="slidenum">
              <a:rPr lang="mk-MK" smtClean="0"/>
              <a:pPr/>
              <a:t>‹#›</a:t>
            </a:fld>
            <a:endParaRPr lang="mk-MK"/>
          </a:p>
        </p:txBody>
      </p:sp>
    </p:spTree>
    <p:extLst>
      <p:ext uri="{BB962C8B-B14F-4D97-AF65-F5344CB8AC3E}">
        <p14:creationId xmlns:p14="http://schemas.microsoft.com/office/powerpoint/2010/main" val="39422103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mk-MK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mk-MK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1A5EE-9CDC-458E-9F66-C739EE75C6E4}" type="datetimeFigureOut">
              <a:rPr lang="mk-MK" smtClean="0"/>
              <a:pPr/>
              <a:t>12/6/16</a:t>
            </a:fld>
            <a:endParaRPr lang="mk-M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k-M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7815D6-0697-44AB-8698-77B758D649E1}" type="slidenum">
              <a:rPr lang="mk-MK" smtClean="0"/>
              <a:pPr/>
              <a:t>‹#›</a:t>
            </a:fld>
            <a:endParaRPr lang="mk-MK"/>
          </a:p>
        </p:txBody>
      </p:sp>
    </p:spTree>
    <p:extLst>
      <p:ext uri="{BB962C8B-B14F-4D97-AF65-F5344CB8AC3E}">
        <p14:creationId xmlns:p14="http://schemas.microsoft.com/office/powerpoint/2010/main" val="28598476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mk-MK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mk-MK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1A5EE-9CDC-458E-9F66-C739EE75C6E4}" type="datetimeFigureOut">
              <a:rPr lang="mk-MK" smtClean="0"/>
              <a:pPr/>
              <a:t>12/6/16</a:t>
            </a:fld>
            <a:endParaRPr lang="mk-M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k-M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7815D6-0697-44AB-8698-77B758D649E1}" type="slidenum">
              <a:rPr lang="mk-MK" smtClean="0"/>
              <a:pPr/>
              <a:t>‹#›</a:t>
            </a:fld>
            <a:endParaRPr lang="mk-MK"/>
          </a:p>
        </p:txBody>
      </p:sp>
    </p:spTree>
    <p:extLst>
      <p:ext uri="{BB962C8B-B14F-4D97-AF65-F5344CB8AC3E}">
        <p14:creationId xmlns:p14="http://schemas.microsoft.com/office/powerpoint/2010/main" val="28845123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mk-MK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mk-MK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1A5EE-9CDC-458E-9F66-C739EE75C6E4}" type="datetimeFigureOut">
              <a:rPr lang="mk-MK" smtClean="0"/>
              <a:pPr/>
              <a:t>12/6/16</a:t>
            </a:fld>
            <a:endParaRPr lang="mk-M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k-M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7815D6-0697-44AB-8698-77B758D649E1}" type="slidenum">
              <a:rPr lang="mk-MK" smtClean="0"/>
              <a:pPr/>
              <a:t>‹#›</a:t>
            </a:fld>
            <a:endParaRPr lang="mk-MK"/>
          </a:p>
        </p:txBody>
      </p:sp>
    </p:spTree>
    <p:extLst>
      <p:ext uri="{BB962C8B-B14F-4D97-AF65-F5344CB8AC3E}">
        <p14:creationId xmlns:p14="http://schemas.microsoft.com/office/powerpoint/2010/main" val="14303300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mk-MK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1A5EE-9CDC-458E-9F66-C739EE75C6E4}" type="datetimeFigureOut">
              <a:rPr lang="mk-MK" smtClean="0"/>
              <a:pPr/>
              <a:t>12/6/16</a:t>
            </a:fld>
            <a:endParaRPr lang="mk-M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k-M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7815D6-0697-44AB-8698-77B758D649E1}" type="slidenum">
              <a:rPr lang="mk-MK" smtClean="0"/>
              <a:pPr/>
              <a:t>‹#›</a:t>
            </a:fld>
            <a:endParaRPr lang="mk-MK"/>
          </a:p>
        </p:txBody>
      </p:sp>
    </p:spTree>
    <p:extLst>
      <p:ext uri="{BB962C8B-B14F-4D97-AF65-F5344CB8AC3E}">
        <p14:creationId xmlns:p14="http://schemas.microsoft.com/office/powerpoint/2010/main" val="35652989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mk-MK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mk-MK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mk-MK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1A5EE-9CDC-458E-9F66-C739EE75C6E4}" type="datetimeFigureOut">
              <a:rPr lang="mk-MK" smtClean="0"/>
              <a:pPr/>
              <a:t>12/6/16</a:t>
            </a:fld>
            <a:endParaRPr lang="mk-M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k-M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7815D6-0697-44AB-8698-77B758D649E1}" type="slidenum">
              <a:rPr lang="mk-MK" smtClean="0"/>
              <a:pPr/>
              <a:t>‹#›</a:t>
            </a:fld>
            <a:endParaRPr lang="mk-MK"/>
          </a:p>
        </p:txBody>
      </p:sp>
    </p:spTree>
    <p:extLst>
      <p:ext uri="{BB962C8B-B14F-4D97-AF65-F5344CB8AC3E}">
        <p14:creationId xmlns:p14="http://schemas.microsoft.com/office/powerpoint/2010/main" val="19117615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mk-MK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mk-MK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mk-MK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1A5EE-9CDC-458E-9F66-C739EE75C6E4}" type="datetimeFigureOut">
              <a:rPr lang="mk-MK" smtClean="0"/>
              <a:pPr/>
              <a:t>12/6/16</a:t>
            </a:fld>
            <a:endParaRPr lang="mk-MK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k-MK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7815D6-0697-44AB-8698-77B758D649E1}" type="slidenum">
              <a:rPr lang="mk-MK" smtClean="0"/>
              <a:pPr/>
              <a:t>‹#›</a:t>
            </a:fld>
            <a:endParaRPr lang="mk-MK"/>
          </a:p>
        </p:txBody>
      </p:sp>
    </p:spTree>
    <p:extLst>
      <p:ext uri="{BB962C8B-B14F-4D97-AF65-F5344CB8AC3E}">
        <p14:creationId xmlns:p14="http://schemas.microsoft.com/office/powerpoint/2010/main" val="42642229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mk-MK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1A5EE-9CDC-458E-9F66-C739EE75C6E4}" type="datetimeFigureOut">
              <a:rPr lang="mk-MK" smtClean="0"/>
              <a:pPr/>
              <a:t>12/6/16</a:t>
            </a:fld>
            <a:endParaRPr lang="mk-MK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k-MK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7815D6-0697-44AB-8698-77B758D649E1}" type="slidenum">
              <a:rPr lang="mk-MK" smtClean="0"/>
              <a:pPr/>
              <a:t>‹#›</a:t>
            </a:fld>
            <a:endParaRPr lang="mk-MK"/>
          </a:p>
        </p:txBody>
      </p:sp>
    </p:spTree>
    <p:extLst>
      <p:ext uri="{BB962C8B-B14F-4D97-AF65-F5344CB8AC3E}">
        <p14:creationId xmlns:p14="http://schemas.microsoft.com/office/powerpoint/2010/main" val="38604227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1A5EE-9CDC-458E-9F66-C739EE75C6E4}" type="datetimeFigureOut">
              <a:rPr lang="mk-MK" smtClean="0"/>
              <a:pPr/>
              <a:t>12/6/16</a:t>
            </a:fld>
            <a:endParaRPr lang="mk-MK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k-MK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7815D6-0697-44AB-8698-77B758D649E1}" type="slidenum">
              <a:rPr lang="mk-MK" smtClean="0"/>
              <a:pPr/>
              <a:t>‹#›</a:t>
            </a:fld>
            <a:endParaRPr lang="mk-MK"/>
          </a:p>
        </p:txBody>
      </p:sp>
    </p:spTree>
    <p:extLst>
      <p:ext uri="{BB962C8B-B14F-4D97-AF65-F5344CB8AC3E}">
        <p14:creationId xmlns:p14="http://schemas.microsoft.com/office/powerpoint/2010/main" val="8941767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mk-MK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mk-MK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1A5EE-9CDC-458E-9F66-C739EE75C6E4}" type="datetimeFigureOut">
              <a:rPr lang="mk-MK" smtClean="0"/>
              <a:pPr/>
              <a:t>12/6/16</a:t>
            </a:fld>
            <a:endParaRPr lang="mk-M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k-M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7815D6-0697-44AB-8698-77B758D649E1}" type="slidenum">
              <a:rPr lang="mk-MK" smtClean="0"/>
              <a:pPr/>
              <a:t>‹#›</a:t>
            </a:fld>
            <a:endParaRPr lang="mk-MK"/>
          </a:p>
        </p:txBody>
      </p:sp>
    </p:spTree>
    <p:extLst>
      <p:ext uri="{BB962C8B-B14F-4D97-AF65-F5344CB8AC3E}">
        <p14:creationId xmlns:p14="http://schemas.microsoft.com/office/powerpoint/2010/main" val="20594311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mk-MK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mk-MK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1A5EE-9CDC-458E-9F66-C739EE75C6E4}" type="datetimeFigureOut">
              <a:rPr lang="mk-MK" smtClean="0"/>
              <a:pPr/>
              <a:t>12/6/16</a:t>
            </a:fld>
            <a:endParaRPr lang="mk-M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k-M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7815D6-0697-44AB-8698-77B758D649E1}" type="slidenum">
              <a:rPr lang="mk-MK" smtClean="0"/>
              <a:pPr/>
              <a:t>‹#›</a:t>
            </a:fld>
            <a:endParaRPr lang="mk-MK"/>
          </a:p>
        </p:txBody>
      </p:sp>
    </p:spTree>
    <p:extLst>
      <p:ext uri="{BB962C8B-B14F-4D97-AF65-F5344CB8AC3E}">
        <p14:creationId xmlns:p14="http://schemas.microsoft.com/office/powerpoint/2010/main" val="17634143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mk-MK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mk-MK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D1A5EE-9CDC-458E-9F66-C739EE75C6E4}" type="datetimeFigureOut">
              <a:rPr lang="mk-MK" smtClean="0"/>
              <a:pPr/>
              <a:t>12/6/16</a:t>
            </a:fld>
            <a:endParaRPr lang="mk-M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mk-M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7815D6-0697-44AB-8698-77B758D649E1}" type="slidenum">
              <a:rPr lang="mk-MK" smtClean="0"/>
              <a:pPr/>
              <a:t>‹#›</a:t>
            </a:fld>
            <a:endParaRPr lang="mk-MK"/>
          </a:p>
        </p:txBody>
      </p:sp>
    </p:spTree>
    <p:extLst>
      <p:ext uri="{BB962C8B-B14F-4D97-AF65-F5344CB8AC3E}">
        <p14:creationId xmlns:p14="http://schemas.microsoft.com/office/powerpoint/2010/main" val="6926716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mk-M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Relationship Id="rId3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jpeg"/><Relationship Id="rId3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jpeg"/><Relationship Id="rId3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jpeg"/><Relationship Id="rId3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4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jpeg"/><Relationship Id="rId3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jpeg"/><Relationship Id="rId3" Type="http://schemas.openxmlformats.org/officeDocument/2006/relationships/image" Target="../media/image1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jpeg"/><Relationship Id="rId3" Type="http://schemas.openxmlformats.org/officeDocument/2006/relationships/image" Target="../media/image1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4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a-IN" dirty="0"/>
              <a:t>TKO ĆE PLATITI NOVINARSTVO?</a:t>
            </a:r>
            <a:endParaRPr lang="mk-MK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a-IN" dirty="0"/>
              <a:t>ALTERNATIVNI MODELI FINANCIRANJA NEOVISNIH MEDIJA</a:t>
            </a:r>
            <a:endParaRPr lang="mk-MK" dirty="0"/>
          </a:p>
        </p:txBody>
      </p:sp>
      <p:sp>
        <p:nvSpPr>
          <p:cNvPr id="6" name="Rectangle 5"/>
          <p:cNvSpPr/>
          <p:nvPr/>
        </p:nvSpPr>
        <p:spPr>
          <a:xfrm>
            <a:off x="0" y="6021288"/>
            <a:ext cx="9144000" cy="83671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q-AL" sz="1400" dirty="0" smtClean="0">
                <a:solidFill>
                  <a:schemeClr val="bg1"/>
                </a:solidFill>
              </a:rPr>
              <a:t>                                       </a:t>
            </a:r>
            <a:r>
              <a:rPr lang="en-US" sz="1400" dirty="0" smtClean="0">
                <a:solidFill>
                  <a:schemeClr val="bg1"/>
                </a:solidFill>
              </a:rPr>
              <a:t>This project is funded by the European Union Instrument </a:t>
            </a:r>
            <a:r>
              <a:rPr lang="sq-AL" sz="1400" dirty="0">
                <a:solidFill>
                  <a:schemeClr val="bg1"/>
                </a:solidFill>
              </a:rPr>
              <a:t> </a:t>
            </a:r>
            <a:r>
              <a:rPr lang="en-US" sz="1400" dirty="0" smtClean="0">
                <a:solidFill>
                  <a:schemeClr val="bg1"/>
                </a:solidFill>
              </a:rPr>
              <a:t>for Pre-accession</a:t>
            </a:r>
            <a:r>
              <a:rPr lang="mk-MK" sz="1400" dirty="0" smtClean="0">
                <a:solidFill>
                  <a:schemeClr val="bg1"/>
                </a:solidFill>
              </a:rPr>
              <a:t> </a:t>
            </a:r>
            <a:r>
              <a:rPr lang="en-US" sz="1400" dirty="0" smtClean="0">
                <a:solidFill>
                  <a:schemeClr val="bg1"/>
                </a:solidFill>
              </a:rPr>
              <a:t>Assistance (IPA) </a:t>
            </a:r>
            <a:endParaRPr lang="sq-AL" sz="1400" dirty="0" smtClean="0">
              <a:solidFill>
                <a:schemeClr val="bg1"/>
              </a:solidFill>
            </a:endParaRPr>
          </a:p>
          <a:p>
            <a:r>
              <a:rPr lang="sq-AL" sz="1400" dirty="0" smtClean="0">
                <a:solidFill>
                  <a:schemeClr val="bg1"/>
                </a:solidFill>
              </a:rPr>
              <a:t>                                       </a:t>
            </a:r>
            <a:r>
              <a:rPr lang="en-US" sz="1400" dirty="0" smtClean="0">
                <a:solidFill>
                  <a:schemeClr val="bg1"/>
                </a:solidFill>
              </a:rPr>
              <a:t>Civil Society Facility (CSF).</a:t>
            </a:r>
            <a:endParaRPr lang="mk-MK" sz="1400" dirty="0">
              <a:solidFill>
                <a:schemeClr val="bg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53364" y="0"/>
            <a:ext cx="8892480" cy="260648"/>
          </a:xfrm>
          <a:prstGeom prst="rect">
            <a:avLst/>
          </a:prstGeom>
          <a:solidFill>
            <a:srgbClr val="DE0E2C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mk-MK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6092340"/>
            <a:ext cx="1008112" cy="672075"/>
          </a:xfrm>
          <a:prstGeom prst="rect">
            <a:avLst/>
          </a:prstGeom>
        </p:spPr>
      </p:pic>
      <p:pic>
        <p:nvPicPr>
          <p:cNvPr id="1026" name="Picture 2" descr="U:\Uporabniki\BRANKICA\SEE Media Observatory\Izvedba\Prva faza\Visibility and Communication\logo\NNS South East European Media Observatory  2M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1520" y="0"/>
            <a:ext cx="2426208" cy="2212848"/>
          </a:xfrm>
          <a:prstGeom prst="round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11626586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4896544"/>
          </a:xfrm>
        </p:spPr>
        <p:txBody>
          <a:bodyPr/>
          <a:lstStyle/>
          <a:p>
            <a:pPr marL="0" indent="0">
              <a:buNone/>
            </a:pPr>
            <a:r>
              <a:rPr lang="ta-IN"/>
              <a:t>Komercijalni mediji međusobno se nadmeću kako bi zadovoljili prohtjeve publike. Nadmetanje prisiljava komercijalne medije da se prilagode, jer će im u suprotnom neki konkurent preuzeti tržište i ostaviti ih bez posla. Rezultat je da taj sistem “ljudima daje ono što žele”. Kada je riječ o novinarstvu, i ono živi pod prijetnjom koja tvrtke održava u stroju. </a:t>
            </a:r>
            <a:endParaRPr lang="sl-SI" i="1" dirty="0"/>
          </a:p>
        </p:txBody>
      </p:sp>
      <p:sp>
        <p:nvSpPr>
          <p:cNvPr id="4" name="Rectangle 2"/>
          <p:cNvSpPr/>
          <p:nvPr/>
        </p:nvSpPr>
        <p:spPr>
          <a:xfrm>
            <a:off x="0" y="0"/>
            <a:ext cx="9144000" cy="116632"/>
          </a:xfrm>
          <a:prstGeom prst="rect">
            <a:avLst/>
          </a:prstGeom>
          <a:solidFill>
            <a:srgbClr val="DE0E2C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mk-MK" sz="1400" dirty="0" smtClean="0">
              <a:ln>
                <a:solidFill>
                  <a:srgbClr val="FF0000"/>
                </a:solidFill>
              </a:ln>
            </a:endParaRPr>
          </a:p>
        </p:txBody>
      </p:sp>
      <p:pic>
        <p:nvPicPr>
          <p:cNvPr id="5" name="Content Placeholder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188640"/>
            <a:ext cx="1081472" cy="874212"/>
          </a:xfrm>
          <a:prstGeom prst="rect">
            <a:avLst/>
          </a:prstGeom>
        </p:spPr>
      </p:pic>
      <p:sp>
        <p:nvSpPr>
          <p:cNvPr id="7" name="Rectangle 3"/>
          <p:cNvSpPr/>
          <p:nvPr/>
        </p:nvSpPr>
        <p:spPr>
          <a:xfrm>
            <a:off x="0" y="6021288"/>
            <a:ext cx="9144000" cy="83671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q-AL" sz="1400" dirty="0" smtClean="0"/>
              <a:t>                                       </a:t>
            </a:r>
            <a:r>
              <a:rPr lang="en-US" sz="1400" dirty="0" smtClean="0"/>
              <a:t>This project is funded by the European Union Instrument </a:t>
            </a:r>
            <a:r>
              <a:rPr lang="sq-AL" sz="1400" dirty="0"/>
              <a:t> </a:t>
            </a:r>
            <a:r>
              <a:rPr lang="en-US" sz="1400" dirty="0" smtClean="0"/>
              <a:t>for Pre-accession</a:t>
            </a:r>
            <a:r>
              <a:rPr lang="mk-MK" sz="1400" dirty="0" smtClean="0"/>
              <a:t> </a:t>
            </a:r>
            <a:r>
              <a:rPr lang="en-US" sz="1400" dirty="0" smtClean="0"/>
              <a:t>Assistance (IPA) </a:t>
            </a:r>
            <a:endParaRPr lang="sq-AL" sz="1400" dirty="0" smtClean="0"/>
          </a:p>
          <a:p>
            <a:r>
              <a:rPr lang="sq-AL" sz="1400" dirty="0" smtClean="0"/>
              <a:t>                                       </a:t>
            </a:r>
            <a:r>
              <a:rPr lang="en-US" sz="1400" dirty="0" smtClean="0"/>
              <a:t>Civil Society Facility (CSF).</a:t>
            </a:r>
            <a:endParaRPr lang="mk-MK" sz="1400" dirty="0"/>
          </a:p>
        </p:txBody>
      </p:sp>
      <p:pic>
        <p:nvPicPr>
          <p:cNvPr id="8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6092340"/>
            <a:ext cx="1008112" cy="67207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4896544"/>
          </a:xfrm>
        </p:spPr>
        <p:txBody>
          <a:bodyPr/>
          <a:lstStyle/>
          <a:p>
            <a:pPr marL="0" indent="0">
              <a:buNone/>
            </a:pPr>
            <a:r>
              <a:rPr lang="ta-IN"/>
              <a:t>No komercijalni pritisak tu može postati problem, stoga je najvažniji pomak pojava neovisnih profesionalnih izvjestitelja koji nastoje ponuditi nepristrane, objektivne vijesti. Ključ uspjeha i zabavnog i novinarskog dijela medijskog sistema leži u tome da budu konkurentni i pripadaju privatnom sektoru, a ne da ih kontrolira država.</a:t>
            </a:r>
            <a:endParaRPr lang="sl-SI" i="1" dirty="0"/>
          </a:p>
        </p:txBody>
      </p:sp>
      <p:sp>
        <p:nvSpPr>
          <p:cNvPr id="4" name="Rectangle 2"/>
          <p:cNvSpPr/>
          <p:nvPr/>
        </p:nvSpPr>
        <p:spPr>
          <a:xfrm>
            <a:off x="0" y="0"/>
            <a:ext cx="9144000" cy="116632"/>
          </a:xfrm>
          <a:prstGeom prst="rect">
            <a:avLst/>
          </a:prstGeom>
          <a:solidFill>
            <a:srgbClr val="DE0E2C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mk-MK" sz="1400" dirty="0" smtClean="0">
              <a:ln>
                <a:solidFill>
                  <a:srgbClr val="FF0000"/>
                </a:solidFill>
              </a:ln>
            </a:endParaRPr>
          </a:p>
        </p:txBody>
      </p:sp>
      <p:pic>
        <p:nvPicPr>
          <p:cNvPr id="5" name="Content Placeholder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188640"/>
            <a:ext cx="1081472" cy="874212"/>
          </a:xfrm>
          <a:prstGeom prst="rect">
            <a:avLst/>
          </a:prstGeom>
        </p:spPr>
      </p:pic>
      <p:sp>
        <p:nvSpPr>
          <p:cNvPr id="7" name="Rectangle 3"/>
          <p:cNvSpPr/>
          <p:nvPr/>
        </p:nvSpPr>
        <p:spPr>
          <a:xfrm>
            <a:off x="0" y="6021288"/>
            <a:ext cx="9144000" cy="83671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q-AL" sz="1400" dirty="0" smtClean="0"/>
              <a:t>                                       </a:t>
            </a:r>
            <a:r>
              <a:rPr lang="en-US" sz="1400" dirty="0" smtClean="0"/>
              <a:t>This project is funded by the European Union Instrument </a:t>
            </a:r>
            <a:r>
              <a:rPr lang="sq-AL" sz="1400" dirty="0"/>
              <a:t> </a:t>
            </a:r>
            <a:r>
              <a:rPr lang="en-US" sz="1400" dirty="0" smtClean="0"/>
              <a:t>for Pre-accession</a:t>
            </a:r>
            <a:r>
              <a:rPr lang="mk-MK" sz="1400" dirty="0" smtClean="0"/>
              <a:t> </a:t>
            </a:r>
            <a:r>
              <a:rPr lang="en-US" sz="1400" dirty="0" smtClean="0"/>
              <a:t>Assistance (IPA) </a:t>
            </a:r>
            <a:endParaRPr lang="sq-AL" sz="1400" dirty="0" smtClean="0"/>
          </a:p>
          <a:p>
            <a:r>
              <a:rPr lang="sq-AL" sz="1400" dirty="0" smtClean="0"/>
              <a:t>                                       </a:t>
            </a:r>
            <a:r>
              <a:rPr lang="en-US" sz="1400" dirty="0" smtClean="0"/>
              <a:t>Civil Society Facility (CSF).</a:t>
            </a:r>
            <a:endParaRPr lang="mk-MK" sz="1400" dirty="0"/>
          </a:p>
        </p:txBody>
      </p:sp>
      <p:pic>
        <p:nvPicPr>
          <p:cNvPr id="8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6092340"/>
            <a:ext cx="1008112" cy="672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570760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4896544"/>
          </a:xfrm>
        </p:spPr>
        <p:txBody>
          <a:bodyPr/>
          <a:lstStyle/>
          <a:p>
            <a:pPr marL="0" indent="0">
              <a:buNone/>
            </a:pPr>
            <a:r>
              <a:rPr lang="ta-IN"/>
              <a:t>Ako postoji išta o čemu ne treba raspravljati, onda je to činjenica da je uplitanje vlasti u medije opsano i treba ga izbjegavati po svaku cijenu. Slobodno novinarstvo ključ je slobodnog društva, a slobodno tržište temelj je slobodnog novinarstva i zdrave demokratske kulture.</a:t>
            </a:r>
          </a:p>
          <a:p>
            <a:pPr marL="0" indent="0">
              <a:buNone/>
            </a:pPr>
            <a:r>
              <a:rPr lang="ta-IN" sz="2800" i="1" dirty="0"/>
              <a:t>Robert W. McChesney: Digitalna isključenost, Zagreb, Multimedijalni institut</a:t>
            </a:r>
            <a:endParaRPr lang="sl-SI" sz="2800" i="1" dirty="0"/>
          </a:p>
        </p:txBody>
      </p:sp>
      <p:sp>
        <p:nvSpPr>
          <p:cNvPr id="4" name="Rectangle 2"/>
          <p:cNvSpPr/>
          <p:nvPr/>
        </p:nvSpPr>
        <p:spPr>
          <a:xfrm>
            <a:off x="0" y="0"/>
            <a:ext cx="9144000" cy="116632"/>
          </a:xfrm>
          <a:prstGeom prst="rect">
            <a:avLst/>
          </a:prstGeom>
          <a:solidFill>
            <a:srgbClr val="DE0E2C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mk-MK" sz="1400" dirty="0" smtClean="0">
              <a:ln>
                <a:solidFill>
                  <a:srgbClr val="FF0000"/>
                </a:solidFill>
              </a:ln>
            </a:endParaRPr>
          </a:p>
        </p:txBody>
      </p:sp>
      <p:pic>
        <p:nvPicPr>
          <p:cNvPr id="5" name="Content Placeholder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188640"/>
            <a:ext cx="1081472" cy="874212"/>
          </a:xfrm>
          <a:prstGeom prst="rect">
            <a:avLst/>
          </a:prstGeom>
        </p:spPr>
      </p:pic>
      <p:sp>
        <p:nvSpPr>
          <p:cNvPr id="7" name="Rectangle 3"/>
          <p:cNvSpPr/>
          <p:nvPr/>
        </p:nvSpPr>
        <p:spPr>
          <a:xfrm>
            <a:off x="0" y="6021288"/>
            <a:ext cx="9144000" cy="83671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q-AL" sz="1400" dirty="0" smtClean="0"/>
              <a:t>                                       </a:t>
            </a:r>
            <a:r>
              <a:rPr lang="en-US" sz="1400" dirty="0" smtClean="0"/>
              <a:t>This project is funded by the European Union Instrument </a:t>
            </a:r>
            <a:r>
              <a:rPr lang="sq-AL" sz="1400" dirty="0"/>
              <a:t> </a:t>
            </a:r>
            <a:r>
              <a:rPr lang="en-US" sz="1400" dirty="0" smtClean="0"/>
              <a:t>for Pre-accession</a:t>
            </a:r>
            <a:r>
              <a:rPr lang="mk-MK" sz="1400" dirty="0" smtClean="0"/>
              <a:t> </a:t>
            </a:r>
            <a:r>
              <a:rPr lang="en-US" sz="1400" dirty="0" smtClean="0"/>
              <a:t>Assistance (IPA) </a:t>
            </a:r>
            <a:endParaRPr lang="sq-AL" sz="1400" dirty="0" smtClean="0"/>
          </a:p>
          <a:p>
            <a:r>
              <a:rPr lang="sq-AL" sz="1400" dirty="0" smtClean="0"/>
              <a:t>                                       </a:t>
            </a:r>
            <a:r>
              <a:rPr lang="en-US" sz="1400" dirty="0" smtClean="0"/>
              <a:t>Civil Society Facility (CSF).</a:t>
            </a:r>
            <a:endParaRPr lang="mk-MK" sz="1400" dirty="0"/>
          </a:p>
        </p:txBody>
      </p:sp>
      <p:pic>
        <p:nvPicPr>
          <p:cNvPr id="8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6092340"/>
            <a:ext cx="1008112" cy="672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215877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6021288"/>
            <a:ext cx="9144000" cy="83671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q-AL" sz="1400" dirty="0" smtClean="0">
                <a:solidFill>
                  <a:schemeClr val="bg1"/>
                </a:solidFill>
              </a:rPr>
              <a:t>                                       </a:t>
            </a:r>
            <a:r>
              <a:rPr lang="en-US" sz="1400" dirty="0" smtClean="0">
                <a:solidFill>
                  <a:schemeClr val="bg1"/>
                </a:solidFill>
              </a:rPr>
              <a:t>This project is funded by the European Union Instrument </a:t>
            </a:r>
            <a:r>
              <a:rPr lang="sq-AL" sz="1400" dirty="0">
                <a:solidFill>
                  <a:schemeClr val="bg1"/>
                </a:solidFill>
              </a:rPr>
              <a:t> </a:t>
            </a:r>
            <a:r>
              <a:rPr lang="en-US" sz="1400" dirty="0" smtClean="0">
                <a:solidFill>
                  <a:schemeClr val="bg1"/>
                </a:solidFill>
              </a:rPr>
              <a:t>for Pre-accession</a:t>
            </a:r>
            <a:r>
              <a:rPr lang="mk-MK" sz="1400" dirty="0" smtClean="0">
                <a:solidFill>
                  <a:schemeClr val="bg1"/>
                </a:solidFill>
              </a:rPr>
              <a:t> </a:t>
            </a:r>
            <a:r>
              <a:rPr lang="en-US" sz="1400" dirty="0" smtClean="0">
                <a:solidFill>
                  <a:schemeClr val="bg1"/>
                </a:solidFill>
              </a:rPr>
              <a:t>Assistance (IPA) </a:t>
            </a:r>
            <a:endParaRPr lang="sq-AL" sz="1400" dirty="0" smtClean="0">
              <a:solidFill>
                <a:schemeClr val="bg1"/>
              </a:solidFill>
            </a:endParaRPr>
          </a:p>
          <a:p>
            <a:r>
              <a:rPr lang="sq-AL" sz="1400" dirty="0" smtClean="0">
                <a:solidFill>
                  <a:schemeClr val="bg1"/>
                </a:solidFill>
              </a:rPr>
              <a:t>                                       </a:t>
            </a:r>
            <a:r>
              <a:rPr lang="en-US" sz="1400" dirty="0" smtClean="0">
                <a:solidFill>
                  <a:schemeClr val="bg1"/>
                </a:solidFill>
              </a:rPr>
              <a:t>Civil Society Facility (CSF).</a:t>
            </a:r>
            <a:endParaRPr lang="mk-MK" sz="1400" dirty="0">
              <a:solidFill>
                <a:schemeClr val="bg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53364" y="0"/>
            <a:ext cx="8892480" cy="260648"/>
          </a:xfrm>
          <a:prstGeom prst="rect">
            <a:avLst/>
          </a:prstGeom>
          <a:solidFill>
            <a:srgbClr val="DE0E2C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mk-MK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6092340"/>
            <a:ext cx="1008112" cy="672075"/>
          </a:xfrm>
          <a:prstGeom prst="rect">
            <a:avLst/>
          </a:prstGeom>
        </p:spPr>
      </p:pic>
      <p:pic>
        <p:nvPicPr>
          <p:cNvPr id="1026" name="Picture 2" descr="U:\Uporabniki\BRANKICA\SEE Media Observatory\Izvedba\Prva faza\Visibility and Communication\logo\NNS South East European Media Observatory  2M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1520" y="0"/>
            <a:ext cx="2426208" cy="2212848"/>
          </a:xfrm>
          <a:prstGeom prst="roundRect">
            <a:avLst/>
          </a:prstGeom>
          <a:noFill/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613860" y="260648"/>
            <a:ext cx="4625874" cy="57606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225832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1. Indirektne potpore </a:t>
            </a:r>
            <a:r>
              <a:rPr lang="ta-IN" dirty="0"/>
              <a:t/>
            </a:r>
            <a:br>
              <a:rPr lang="ta-IN" dirty="0"/>
            </a:br>
            <a:r>
              <a:rPr lang="hr-HR" dirty="0"/>
              <a:t>(porezne olakšice i sl.):</a:t>
            </a:r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hr-HR"/>
              <a:t>• najviše su za medije s najvišim tržišnim prihodima i to u vrijeme pozitivnih amplituda ekonomskog ciklusa </a:t>
            </a:r>
            <a:r>
              <a:rPr lang="hr-HR" i="1"/>
              <a:t>(djeluju prociklički)</a:t>
            </a:r>
            <a:r>
              <a:rPr lang="hr-HR"/>
              <a:t/>
            </a:r>
            <a:br>
              <a:rPr lang="hr-HR"/>
            </a:br>
            <a:r>
              <a:rPr lang="hr-HR"/>
              <a:t/>
            </a:r>
            <a:br>
              <a:rPr lang="hr-HR"/>
            </a:br>
            <a:r>
              <a:rPr lang="hr-HR"/>
              <a:t>• nisu usmjerene u novinarsku proizvodnju niti zapošljavanje </a:t>
            </a:r>
            <a:r>
              <a:rPr lang="hr-HR" i="1"/>
              <a:t>(nisu namjenske)</a:t>
            </a:r>
            <a:r>
              <a:rPr lang="hr-HR"/>
              <a:t/>
            </a:r>
            <a:br>
              <a:rPr lang="hr-HR"/>
            </a:br>
            <a:r>
              <a:rPr lang="hr-HR"/>
              <a:t/>
            </a:r>
            <a:br>
              <a:rPr lang="hr-HR"/>
            </a:br>
            <a:r>
              <a:rPr lang="hr-HR"/>
              <a:t>• ne obuhvaćaju internetske medije </a:t>
            </a:r>
            <a:r>
              <a:rPr lang="hr-HR" i="1"/>
              <a:t>(nisu neutralne)</a:t>
            </a:r>
            <a:endParaRPr lang="sl-SI" i="1" dirty="0"/>
          </a:p>
        </p:txBody>
      </p:sp>
      <p:sp>
        <p:nvSpPr>
          <p:cNvPr id="4" name="Rectangle 2"/>
          <p:cNvSpPr/>
          <p:nvPr/>
        </p:nvSpPr>
        <p:spPr>
          <a:xfrm>
            <a:off x="0" y="0"/>
            <a:ext cx="9144000" cy="116632"/>
          </a:xfrm>
          <a:prstGeom prst="rect">
            <a:avLst/>
          </a:prstGeom>
          <a:solidFill>
            <a:srgbClr val="DE0E2C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mk-MK" sz="1400" dirty="0" smtClean="0">
              <a:ln>
                <a:solidFill>
                  <a:srgbClr val="FF0000"/>
                </a:solidFill>
              </a:ln>
            </a:endParaRPr>
          </a:p>
        </p:txBody>
      </p:sp>
      <p:pic>
        <p:nvPicPr>
          <p:cNvPr id="5" name="Content Placeholder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188640"/>
            <a:ext cx="1081472" cy="874212"/>
          </a:xfrm>
          <a:prstGeom prst="rect">
            <a:avLst/>
          </a:prstGeom>
        </p:spPr>
      </p:pic>
      <p:sp>
        <p:nvSpPr>
          <p:cNvPr id="7" name="Rectangle 3"/>
          <p:cNvSpPr/>
          <p:nvPr/>
        </p:nvSpPr>
        <p:spPr>
          <a:xfrm>
            <a:off x="0" y="6021288"/>
            <a:ext cx="9144000" cy="83671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q-AL" sz="1400" dirty="0" smtClean="0"/>
              <a:t>                                       </a:t>
            </a:r>
            <a:r>
              <a:rPr lang="en-US" sz="1400" dirty="0" smtClean="0"/>
              <a:t>This project is funded by the European Union Instrument </a:t>
            </a:r>
            <a:r>
              <a:rPr lang="sq-AL" sz="1400" dirty="0"/>
              <a:t> </a:t>
            </a:r>
            <a:r>
              <a:rPr lang="en-US" sz="1400" dirty="0" smtClean="0"/>
              <a:t>for Pre-accession</a:t>
            </a:r>
            <a:r>
              <a:rPr lang="mk-MK" sz="1400" dirty="0" smtClean="0"/>
              <a:t> </a:t>
            </a:r>
            <a:r>
              <a:rPr lang="en-US" sz="1400" dirty="0" smtClean="0"/>
              <a:t>Assistance (IPA) </a:t>
            </a:r>
            <a:endParaRPr lang="sq-AL" sz="1400" dirty="0" smtClean="0"/>
          </a:p>
          <a:p>
            <a:r>
              <a:rPr lang="sq-AL" sz="1400" dirty="0" smtClean="0"/>
              <a:t>                                       </a:t>
            </a:r>
            <a:r>
              <a:rPr lang="en-US" sz="1400" dirty="0" smtClean="0"/>
              <a:t>Civil Society Facility (CSF).</a:t>
            </a:r>
            <a:endParaRPr lang="mk-MK" sz="1400" dirty="0"/>
          </a:p>
        </p:txBody>
      </p:sp>
      <p:pic>
        <p:nvPicPr>
          <p:cNvPr id="8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6092340"/>
            <a:ext cx="1008112" cy="672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412018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a-IN">
                <a:latin typeface="Helvetica"/>
                <a:cs typeface="Helvetica"/>
              </a:rPr>
              <a:t>2. Direktne potpore:</a:t>
            </a:r>
            <a:br>
              <a:rPr lang="ta-IN">
                <a:latin typeface="Helvetica"/>
                <a:cs typeface="Helvetica"/>
              </a:rPr>
            </a:br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a-IN">
                <a:latin typeface="Calibri"/>
                <a:cs typeface="Calibri"/>
              </a:rPr>
              <a:t>• također ne prave razliku između komercijalnih i neprofitnih medija </a:t>
            </a:r>
            <a:r>
              <a:rPr lang="ta-IN" i="1">
                <a:latin typeface="Calibri"/>
                <a:cs typeface="Calibri"/>
              </a:rPr>
              <a:t>(sufinanciranje profita)</a:t>
            </a:r>
            <a:r>
              <a:rPr lang="ta-IN">
                <a:latin typeface="Calibri"/>
                <a:cs typeface="Calibri"/>
              </a:rPr>
              <a:t/>
            </a:r>
            <a:br>
              <a:rPr lang="ta-IN">
                <a:latin typeface="Calibri"/>
                <a:cs typeface="Calibri"/>
              </a:rPr>
            </a:br>
            <a:r>
              <a:rPr lang="ta-IN">
                <a:latin typeface="Calibri"/>
                <a:cs typeface="Calibri"/>
              </a:rPr>
              <a:t/>
            </a:r>
            <a:br>
              <a:rPr lang="ta-IN">
                <a:latin typeface="Calibri"/>
                <a:cs typeface="Calibri"/>
              </a:rPr>
            </a:br>
            <a:r>
              <a:rPr lang="ta-IN">
                <a:latin typeface="Calibri"/>
                <a:cs typeface="Calibri"/>
              </a:rPr>
              <a:t>• samo djelomično pokrivaju troškove rada </a:t>
            </a:r>
            <a:r>
              <a:rPr lang="ta-IN" i="1">
                <a:latin typeface="Calibri"/>
                <a:cs typeface="Calibri"/>
              </a:rPr>
              <a:t>(ograničen intenzitet)</a:t>
            </a:r>
            <a:r>
              <a:rPr lang="ta-IN">
                <a:latin typeface="Calibri"/>
                <a:cs typeface="Calibri"/>
              </a:rPr>
              <a:t/>
            </a:r>
            <a:br>
              <a:rPr lang="ta-IN">
                <a:latin typeface="Calibri"/>
                <a:cs typeface="Calibri"/>
              </a:rPr>
            </a:br>
            <a:r>
              <a:rPr lang="ta-IN">
                <a:latin typeface="Calibri"/>
                <a:cs typeface="Calibri"/>
              </a:rPr>
              <a:t/>
            </a:r>
            <a:br>
              <a:rPr lang="ta-IN">
                <a:latin typeface="Calibri"/>
                <a:cs typeface="Calibri"/>
              </a:rPr>
            </a:br>
            <a:r>
              <a:rPr lang="ta-IN">
                <a:latin typeface="Calibri"/>
                <a:cs typeface="Calibri"/>
              </a:rPr>
              <a:t>• može se pojaviti problem legitimacije selekcije </a:t>
            </a:r>
            <a:r>
              <a:rPr lang="ta-IN" i="1">
                <a:latin typeface="Calibri"/>
                <a:cs typeface="Calibri"/>
              </a:rPr>
              <a:t>(distribucijski konflikt)</a:t>
            </a:r>
            <a:endParaRPr lang="sl-SI" dirty="0"/>
          </a:p>
        </p:txBody>
      </p:sp>
      <p:sp>
        <p:nvSpPr>
          <p:cNvPr id="4" name="Rectangle 2"/>
          <p:cNvSpPr/>
          <p:nvPr/>
        </p:nvSpPr>
        <p:spPr>
          <a:xfrm>
            <a:off x="0" y="0"/>
            <a:ext cx="9144000" cy="116632"/>
          </a:xfrm>
          <a:prstGeom prst="rect">
            <a:avLst/>
          </a:prstGeom>
          <a:solidFill>
            <a:srgbClr val="DE0E2C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mk-MK" sz="1400" dirty="0" smtClean="0">
              <a:ln>
                <a:solidFill>
                  <a:srgbClr val="FF0000"/>
                </a:solidFill>
              </a:ln>
            </a:endParaRPr>
          </a:p>
        </p:txBody>
      </p:sp>
      <p:pic>
        <p:nvPicPr>
          <p:cNvPr id="5" name="Content Placeholder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188640"/>
            <a:ext cx="1081472" cy="874212"/>
          </a:xfrm>
          <a:prstGeom prst="rect">
            <a:avLst/>
          </a:prstGeom>
        </p:spPr>
      </p:pic>
      <p:sp>
        <p:nvSpPr>
          <p:cNvPr id="7" name="Rectangle 3"/>
          <p:cNvSpPr/>
          <p:nvPr/>
        </p:nvSpPr>
        <p:spPr>
          <a:xfrm>
            <a:off x="0" y="6021288"/>
            <a:ext cx="9144000" cy="83671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q-AL" sz="1400" dirty="0" smtClean="0"/>
              <a:t>                                       </a:t>
            </a:r>
            <a:r>
              <a:rPr lang="en-US" sz="1400" dirty="0" smtClean="0"/>
              <a:t>This project is funded by the European Union Instrument </a:t>
            </a:r>
            <a:r>
              <a:rPr lang="sq-AL" sz="1400" dirty="0"/>
              <a:t> </a:t>
            </a:r>
            <a:r>
              <a:rPr lang="en-US" sz="1400" dirty="0" smtClean="0"/>
              <a:t>for Pre-accession</a:t>
            </a:r>
            <a:r>
              <a:rPr lang="mk-MK" sz="1400" dirty="0" smtClean="0"/>
              <a:t> </a:t>
            </a:r>
            <a:r>
              <a:rPr lang="en-US" sz="1400" dirty="0" smtClean="0"/>
              <a:t>Assistance (IPA) </a:t>
            </a:r>
            <a:endParaRPr lang="sq-AL" sz="1400" dirty="0" smtClean="0"/>
          </a:p>
          <a:p>
            <a:r>
              <a:rPr lang="sq-AL" sz="1400" dirty="0" smtClean="0"/>
              <a:t>                                       </a:t>
            </a:r>
            <a:r>
              <a:rPr lang="en-US" sz="1400" dirty="0" smtClean="0"/>
              <a:t>Civil Society Facility (CSF).</a:t>
            </a:r>
            <a:endParaRPr lang="mk-MK" sz="1400" dirty="0"/>
          </a:p>
        </p:txBody>
      </p:sp>
      <p:pic>
        <p:nvPicPr>
          <p:cNvPr id="8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6092340"/>
            <a:ext cx="1008112" cy="672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12746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>
                <a:latin typeface="Helvetica"/>
                <a:cs typeface="Helvetica"/>
              </a:rPr>
              <a:t>3. Potpore </a:t>
            </a:r>
            <a:r>
              <a:rPr lang="ta-IN">
                <a:latin typeface="Helvetica"/>
                <a:cs typeface="Helvetica"/>
              </a:rPr>
              <a:t/>
            </a:r>
            <a:br>
              <a:rPr lang="ta-IN">
                <a:latin typeface="Helvetica"/>
                <a:cs typeface="Helvetica"/>
              </a:rPr>
            </a:br>
            <a:r>
              <a:rPr lang="hr-HR">
                <a:latin typeface="Helvetica"/>
                <a:cs typeface="Helvetica"/>
              </a:rPr>
              <a:t>neprofitnim medijima:</a:t>
            </a:r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a-IN">
                <a:latin typeface="Calibri"/>
                <a:cs typeface="Calibri"/>
              </a:rPr>
              <a:t>• idu direktno u novinarstvo </a:t>
            </a:r>
            <a:br>
              <a:rPr lang="ta-IN">
                <a:latin typeface="Calibri"/>
                <a:cs typeface="Calibri"/>
              </a:rPr>
            </a:br>
            <a:r>
              <a:rPr lang="ta-IN">
                <a:latin typeface="Calibri"/>
                <a:cs typeface="Calibri"/>
              </a:rPr>
              <a:t>• nema rasipanja javnog novca putem sufinanciranja profita</a:t>
            </a:r>
            <a:br>
              <a:rPr lang="ta-IN">
                <a:latin typeface="Calibri"/>
                <a:cs typeface="Calibri"/>
              </a:rPr>
            </a:br>
            <a:r>
              <a:rPr lang="ta-IN">
                <a:latin typeface="Calibri"/>
                <a:cs typeface="Calibri"/>
              </a:rPr>
              <a:t>• smanjuju medijsku koncentraciju</a:t>
            </a:r>
            <a:br>
              <a:rPr lang="ta-IN">
                <a:latin typeface="Calibri"/>
                <a:cs typeface="Calibri"/>
              </a:rPr>
            </a:br>
            <a:r>
              <a:rPr lang="ta-IN">
                <a:latin typeface="Calibri"/>
                <a:cs typeface="Calibri"/>
              </a:rPr>
              <a:t>• mogu se uspješno financirati izvanproračunskim prihodima od pristojbi i posebnih poreza </a:t>
            </a:r>
            <a:r>
              <a:rPr lang="ta-IN" i="1">
                <a:latin typeface="Calibri"/>
                <a:cs typeface="Calibri"/>
              </a:rPr>
              <a:t>(austerity-proof)</a:t>
            </a:r>
            <a:r>
              <a:rPr lang="ta-IN">
                <a:latin typeface="Calibri"/>
                <a:cs typeface="Calibri"/>
              </a:rPr>
              <a:t/>
            </a:r>
            <a:br>
              <a:rPr lang="ta-IN">
                <a:latin typeface="Calibri"/>
                <a:cs typeface="Calibri"/>
              </a:rPr>
            </a:br>
            <a:r>
              <a:rPr lang="ta-IN">
                <a:latin typeface="Calibri"/>
                <a:cs typeface="Calibri"/>
              </a:rPr>
              <a:t>• mogu se demokratski distribuirati </a:t>
            </a:r>
            <a:r>
              <a:rPr lang="ta-IN" i="1">
                <a:latin typeface="Calibri"/>
                <a:cs typeface="Calibri"/>
              </a:rPr>
              <a:t>(citizenship news voucher, public commissioning)</a:t>
            </a:r>
            <a:endParaRPr lang="sl-SI" dirty="0"/>
          </a:p>
        </p:txBody>
      </p:sp>
      <p:sp>
        <p:nvSpPr>
          <p:cNvPr id="4" name="Rectangle 2"/>
          <p:cNvSpPr/>
          <p:nvPr/>
        </p:nvSpPr>
        <p:spPr>
          <a:xfrm>
            <a:off x="0" y="0"/>
            <a:ext cx="9144000" cy="116632"/>
          </a:xfrm>
          <a:prstGeom prst="rect">
            <a:avLst/>
          </a:prstGeom>
          <a:solidFill>
            <a:srgbClr val="DE0E2C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mk-MK" sz="1400" dirty="0" smtClean="0">
              <a:ln>
                <a:solidFill>
                  <a:srgbClr val="FF0000"/>
                </a:solidFill>
              </a:ln>
            </a:endParaRPr>
          </a:p>
        </p:txBody>
      </p:sp>
      <p:pic>
        <p:nvPicPr>
          <p:cNvPr id="5" name="Content Placeholder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188640"/>
            <a:ext cx="1081472" cy="874212"/>
          </a:xfrm>
          <a:prstGeom prst="rect">
            <a:avLst/>
          </a:prstGeom>
        </p:spPr>
      </p:pic>
      <p:sp>
        <p:nvSpPr>
          <p:cNvPr id="7" name="Rectangle 3"/>
          <p:cNvSpPr/>
          <p:nvPr/>
        </p:nvSpPr>
        <p:spPr>
          <a:xfrm>
            <a:off x="0" y="6021288"/>
            <a:ext cx="9144000" cy="83671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q-AL" sz="1400" dirty="0" smtClean="0"/>
              <a:t>                                       </a:t>
            </a:r>
            <a:r>
              <a:rPr lang="en-US" sz="1400" dirty="0" smtClean="0"/>
              <a:t>This project is funded by the European Union Instrument </a:t>
            </a:r>
            <a:r>
              <a:rPr lang="sq-AL" sz="1400" dirty="0"/>
              <a:t> </a:t>
            </a:r>
            <a:r>
              <a:rPr lang="en-US" sz="1400" dirty="0" smtClean="0"/>
              <a:t>for Pre-accession</a:t>
            </a:r>
            <a:r>
              <a:rPr lang="mk-MK" sz="1400" dirty="0" smtClean="0"/>
              <a:t> </a:t>
            </a:r>
            <a:r>
              <a:rPr lang="en-US" sz="1400" dirty="0" smtClean="0"/>
              <a:t>Assistance (IPA) </a:t>
            </a:r>
            <a:endParaRPr lang="sq-AL" sz="1400" dirty="0" smtClean="0"/>
          </a:p>
          <a:p>
            <a:r>
              <a:rPr lang="sq-AL" sz="1400" dirty="0" smtClean="0"/>
              <a:t>                                       </a:t>
            </a:r>
            <a:r>
              <a:rPr lang="en-US" sz="1400" dirty="0" smtClean="0"/>
              <a:t>Civil Society Facility (CSF).</a:t>
            </a:r>
            <a:endParaRPr lang="mk-MK" sz="1400" dirty="0"/>
          </a:p>
        </p:txBody>
      </p:sp>
      <p:pic>
        <p:nvPicPr>
          <p:cNvPr id="8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6092340"/>
            <a:ext cx="1008112" cy="672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431130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6021288"/>
            <a:ext cx="9144000" cy="83671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q-AL" sz="1400" dirty="0" smtClean="0">
                <a:solidFill>
                  <a:schemeClr val="bg1"/>
                </a:solidFill>
              </a:rPr>
              <a:t>                                       </a:t>
            </a:r>
            <a:r>
              <a:rPr lang="en-US" sz="1400" dirty="0" smtClean="0">
                <a:solidFill>
                  <a:schemeClr val="bg1"/>
                </a:solidFill>
              </a:rPr>
              <a:t>This project is funded by the European Union Instrument </a:t>
            </a:r>
            <a:r>
              <a:rPr lang="sq-AL" sz="1400" dirty="0">
                <a:solidFill>
                  <a:schemeClr val="bg1"/>
                </a:solidFill>
              </a:rPr>
              <a:t> </a:t>
            </a:r>
            <a:r>
              <a:rPr lang="en-US" sz="1400" dirty="0" smtClean="0">
                <a:solidFill>
                  <a:schemeClr val="bg1"/>
                </a:solidFill>
              </a:rPr>
              <a:t>for Pre-accession</a:t>
            </a:r>
            <a:r>
              <a:rPr lang="mk-MK" sz="1400" dirty="0" smtClean="0">
                <a:solidFill>
                  <a:schemeClr val="bg1"/>
                </a:solidFill>
              </a:rPr>
              <a:t> </a:t>
            </a:r>
            <a:r>
              <a:rPr lang="en-US" sz="1400" dirty="0" smtClean="0">
                <a:solidFill>
                  <a:schemeClr val="bg1"/>
                </a:solidFill>
              </a:rPr>
              <a:t>Assistance (IPA) </a:t>
            </a:r>
            <a:endParaRPr lang="sq-AL" sz="1400" dirty="0" smtClean="0">
              <a:solidFill>
                <a:schemeClr val="bg1"/>
              </a:solidFill>
            </a:endParaRPr>
          </a:p>
          <a:p>
            <a:r>
              <a:rPr lang="sq-AL" sz="1400" dirty="0" smtClean="0">
                <a:solidFill>
                  <a:schemeClr val="bg1"/>
                </a:solidFill>
              </a:rPr>
              <a:t>                                       </a:t>
            </a:r>
            <a:r>
              <a:rPr lang="en-US" sz="1400" dirty="0" smtClean="0">
                <a:solidFill>
                  <a:schemeClr val="bg1"/>
                </a:solidFill>
              </a:rPr>
              <a:t>Civil Society Facility (CSF).</a:t>
            </a:r>
            <a:endParaRPr lang="mk-MK" sz="1400" dirty="0">
              <a:solidFill>
                <a:schemeClr val="bg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53364" y="0"/>
            <a:ext cx="8892480" cy="260648"/>
          </a:xfrm>
          <a:prstGeom prst="rect">
            <a:avLst/>
          </a:prstGeom>
          <a:solidFill>
            <a:srgbClr val="DE0E2C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mk-MK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6092340"/>
            <a:ext cx="1008112" cy="672075"/>
          </a:xfrm>
          <a:prstGeom prst="rect">
            <a:avLst/>
          </a:prstGeom>
        </p:spPr>
      </p:pic>
      <p:pic>
        <p:nvPicPr>
          <p:cNvPr id="1026" name="Picture 2" descr="U:\Uporabniki\BRANKICA\SEE Media Observatory\Izvedba\Prva faza\Visibility and Communication\logo\NNS South East European Media Observatory  2M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1520" y="0"/>
            <a:ext cx="2426208" cy="2212848"/>
          </a:xfrm>
          <a:prstGeom prst="roundRect">
            <a:avLst/>
          </a:prstGeom>
          <a:noFill/>
        </p:spPr>
      </p:pic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4"/>
          <a:srcRect b="1863"/>
          <a:stretch/>
        </p:blipFill>
        <p:spPr>
          <a:xfrm>
            <a:off x="2555776" y="260648"/>
            <a:ext cx="6588224" cy="54650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729433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C42920"/>
        </a:solidFill>
        <a:ln>
          <a:solidFill>
            <a:schemeClr val="tx1">
              <a:lumMod val="50000"/>
              <a:lumOff val="50000"/>
            </a:schemeClr>
          </a:solidFill>
        </a:ln>
      </a:spPr>
      <a:bodyPr rtlCol="0" anchor="ctr"/>
      <a:lstStyle>
        <a:defPPr>
          <a:defRPr sz="1400"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85</TotalTime>
  <Words>470</Words>
  <Application>Microsoft Macintosh PowerPoint</Application>
  <PresentationFormat>On-screen Show (4:3)</PresentationFormat>
  <Paragraphs>30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TKO ĆE PLATITI NOVINARSTVO?</vt:lpstr>
      <vt:lpstr>PowerPoint Presentation</vt:lpstr>
      <vt:lpstr>PowerPoint Presentation</vt:lpstr>
      <vt:lpstr>PowerPoint Presentation</vt:lpstr>
      <vt:lpstr>PowerPoint Presentation</vt:lpstr>
      <vt:lpstr>1. Indirektne potpore  (porezne olakšice i sl.):</vt:lpstr>
      <vt:lpstr>2. Direktne potpore: </vt:lpstr>
      <vt:lpstr>3. Potpore  neprofitnim medijima: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Work</dc:creator>
  <cp:lastModifiedBy>Luna F. Zivkovic</cp:lastModifiedBy>
  <cp:revision>15</cp:revision>
  <dcterms:created xsi:type="dcterms:W3CDTF">2014-05-30T13:32:54Z</dcterms:created>
  <dcterms:modified xsi:type="dcterms:W3CDTF">2016-06-12T10:46:56Z</dcterms:modified>
</cp:coreProperties>
</file>