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8" r:id="rId1"/>
  </p:sldMasterIdLst>
  <p:notesMasterIdLst>
    <p:notesMasterId r:id="rId28"/>
  </p:notesMasterIdLst>
  <p:sldIdLst>
    <p:sldId id="256" r:id="rId2"/>
    <p:sldId id="257" r:id="rId3"/>
    <p:sldId id="339" r:id="rId4"/>
    <p:sldId id="286" r:id="rId5"/>
    <p:sldId id="343" r:id="rId6"/>
    <p:sldId id="344" r:id="rId7"/>
    <p:sldId id="345" r:id="rId8"/>
    <p:sldId id="357" r:id="rId9"/>
    <p:sldId id="338" r:id="rId10"/>
    <p:sldId id="347" r:id="rId11"/>
    <p:sldId id="340" r:id="rId12"/>
    <p:sldId id="354" r:id="rId13"/>
    <p:sldId id="328" r:id="rId14"/>
    <p:sldId id="330" r:id="rId15"/>
    <p:sldId id="331" r:id="rId16"/>
    <p:sldId id="329" r:id="rId17"/>
    <p:sldId id="351" r:id="rId18"/>
    <p:sldId id="352" r:id="rId19"/>
    <p:sldId id="356" r:id="rId20"/>
    <p:sldId id="353" r:id="rId21"/>
    <p:sldId id="325" r:id="rId22"/>
    <p:sldId id="326" r:id="rId23"/>
    <p:sldId id="335" r:id="rId24"/>
    <p:sldId id="336" r:id="rId25"/>
    <p:sldId id="337" r:id="rId26"/>
    <p:sldId id="349" r:id="rId27"/>
  </p:sldIdLst>
  <p:sldSz cx="9144000" cy="6858000" type="screen4x3"/>
  <p:notesSz cx="6858000" cy="9144000"/>
  <p:defaultTextStyle>
    <a:defPPr>
      <a:defRPr lang="sl-S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523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19" autoAdjust="0"/>
    <p:restoredTop sz="94684" autoAdjust="0"/>
  </p:normalViewPr>
  <p:slideViewPr>
    <p:cSldViewPr>
      <p:cViewPr>
        <p:scale>
          <a:sx n="53" d="100"/>
          <a:sy n="53" d="100"/>
        </p:scale>
        <p:origin x="-1632" y="-45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2612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499BBED-C9E9-4EDA-8FD4-DB561C041F82}" type="datetimeFigureOut">
              <a:rPr lang="sl-SI"/>
              <a:pPr>
                <a:defRPr/>
              </a:pPr>
              <a:t>25.9.2014</a:t>
            </a:fld>
            <a:endParaRPr lang="sl-SI"/>
          </a:p>
        </p:txBody>
      </p:sp>
      <p:sp>
        <p:nvSpPr>
          <p:cNvPr id="4" name="Ograd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sl-SI" noProof="0"/>
          </a:p>
        </p:txBody>
      </p:sp>
      <p:sp>
        <p:nvSpPr>
          <p:cNvPr id="5" name="Ograda opomb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noProof="0" smtClean="0"/>
              <a:t>Kliknite, če želite urediti sloge besedila matrice</a:t>
            </a:r>
          </a:p>
          <a:p>
            <a:pPr lvl="1"/>
            <a:r>
              <a:rPr lang="sl-SI" noProof="0" smtClean="0"/>
              <a:t>Druga raven</a:t>
            </a:r>
          </a:p>
          <a:p>
            <a:pPr lvl="2"/>
            <a:r>
              <a:rPr lang="sl-SI" noProof="0" smtClean="0"/>
              <a:t>Tretja raven</a:t>
            </a:r>
          </a:p>
          <a:p>
            <a:pPr lvl="3"/>
            <a:r>
              <a:rPr lang="sl-SI" noProof="0" smtClean="0"/>
              <a:t>Četrta raven</a:t>
            </a:r>
          </a:p>
          <a:p>
            <a:pPr lvl="4"/>
            <a:r>
              <a:rPr lang="sl-SI" noProof="0" smtClean="0"/>
              <a:t>Peta raven</a:t>
            </a:r>
            <a:endParaRPr lang="sl-SI" noProof="0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2C17CFC-44C9-42C2-9C88-25CA73D63095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039965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sl-SI" altLang="sl-SI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4C4FFC4-28E3-427F-B7E5-E62A8DB5EF9B}" type="slidenum">
              <a:rPr lang="sl-SI" smtClean="0"/>
              <a:pPr>
                <a:defRPr/>
              </a:pPr>
              <a:t>1</a:t>
            </a:fld>
            <a:endParaRPr lang="sl-SI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671B42-B091-4920-92CA-88753E53F889}" type="datetimeFigureOut">
              <a:rPr lang="sl-SI"/>
              <a:pPr>
                <a:defRPr/>
              </a:pPr>
              <a:t>25.9.2014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6E4F30-BB77-42D0-840C-98A941FB16A0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80896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086030-50C5-485E-9F45-8B583FB2339B}" type="datetimeFigureOut">
              <a:rPr lang="sl-SI"/>
              <a:pPr>
                <a:defRPr/>
              </a:pPr>
              <a:t>25.9.2014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E79321-B6B0-4CC7-BFF9-3F6774CAFAE7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9963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62C48A-2353-456D-A80D-80EE2ACE082D}" type="datetimeFigureOut">
              <a:rPr lang="sl-SI"/>
              <a:pPr>
                <a:defRPr/>
              </a:pPr>
              <a:t>25.9.2014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497DB6-C650-4846-9673-467E9167181E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477375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929DE3-AE45-4792-8E70-F247D7AD12A4}" type="datetimeFigureOut">
              <a:rPr lang="sl-SI"/>
              <a:pPr>
                <a:defRPr/>
              </a:pPr>
              <a:t>25.9.2014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9E94CC-2767-444B-A8C5-16E40FA2B4EA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0371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56C572-C58A-42A4-8B09-1D213BDCCED0}" type="datetimeFigureOut">
              <a:rPr lang="sl-SI"/>
              <a:pPr>
                <a:defRPr/>
              </a:pPr>
              <a:t>25.9.2014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B1D6EB-DD45-4499-8D83-DA5CEA53E8EA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358041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97E594-4E25-44F2-BAF6-AD10AC61444F}" type="datetimeFigureOut">
              <a:rPr lang="sl-SI"/>
              <a:pPr>
                <a:defRPr/>
              </a:pPr>
              <a:t>25.9.2014</a:t>
            </a:fld>
            <a:endParaRPr lang="sl-SI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578837-012C-4156-8F68-1DDC639CCBA4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404850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3ED300-DB31-4F3B-879C-D85D8FD97EAC}" type="datetimeFigureOut">
              <a:rPr lang="sl-SI"/>
              <a:pPr>
                <a:defRPr/>
              </a:pPr>
              <a:t>25.9.2014</a:t>
            </a:fld>
            <a:endParaRPr lang="sl-SI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633795-59BF-4AE6-9D41-7598DA0EFEB7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48574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9EED01-4C26-4E75-A065-932C2C2283B9}" type="datetimeFigureOut">
              <a:rPr lang="sl-SI"/>
              <a:pPr>
                <a:defRPr/>
              </a:pPr>
              <a:t>25.9.2014</a:t>
            </a:fld>
            <a:endParaRPr lang="sl-S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FD1099-CAD3-4FDF-846F-6AA1CFABDF87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7092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F134BD-0DE5-4F46-83D8-44D78BE62874}" type="datetimeFigureOut">
              <a:rPr lang="sl-SI"/>
              <a:pPr>
                <a:defRPr/>
              </a:pPr>
              <a:t>25.9.2014</a:t>
            </a:fld>
            <a:endParaRPr lang="sl-SI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05ACE-DFEA-41DD-A8DF-4E8C620DF207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320781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B15894-3F60-4C17-85A4-08D2122A3444}" type="datetimeFigureOut">
              <a:rPr lang="sl-SI"/>
              <a:pPr>
                <a:defRPr/>
              </a:pPr>
              <a:t>25.9.2014</a:t>
            </a:fld>
            <a:endParaRPr lang="sl-SI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22DB02-1EA0-4C7A-BDB4-E4756F1EDAA8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77091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320AA1-F576-4A90-8B42-C6C10C80ABF9}" type="datetimeFigureOut">
              <a:rPr lang="sl-SI"/>
              <a:pPr>
                <a:defRPr/>
              </a:pPr>
              <a:t>25.9.2014</a:t>
            </a:fld>
            <a:endParaRPr lang="sl-SI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1D5126-0DEF-4F82-9F70-148756F7B2A9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43516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l-SI" smtClean="0"/>
              <a:t>Click to edit Master title style</a:t>
            </a:r>
            <a:endParaRPr lang="sl-SI" altLang="sl-SI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l-SI" smtClean="0"/>
              <a:t>Click to edit Master text styles</a:t>
            </a:r>
          </a:p>
          <a:p>
            <a:pPr lvl="1"/>
            <a:r>
              <a:rPr lang="en-US" altLang="sl-SI" smtClean="0"/>
              <a:t>Second level</a:t>
            </a:r>
          </a:p>
          <a:p>
            <a:pPr lvl="2"/>
            <a:r>
              <a:rPr lang="en-US" altLang="sl-SI" smtClean="0"/>
              <a:t>Third level</a:t>
            </a:r>
          </a:p>
          <a:p>
            <a:pPr lvl="3"/>
            <a:r>
              <a:rPr lang="en-US" altLang="sl-SI" smtClean="0"/>
              <a:t>Fourth level</a:t>
            </a:r>
          </a:p>
          <a:p>
            <a:pPr lvl="4"/>
            <a:r>
              <a:rPr lang="en-US" altLang="sl-SI" smtClean="0"/>
              <a:t>Fifth level</a:t>
            </a:r>
            <a:endParaRPr lang="sl-SI" altLang="sl-SI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D21C7DA-14A0-425C-9242-A9C61B420137}" type="datetimeFigureOut">
              <a:rPr lang="sl-SI"/>
              <a:pPr>
                <a:defRPr/>
              </a:pPr>
              <a:t>25.9.2014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7F0E20E-0940-4DA6-A640-C04F92B5685B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760" r:id="rId2"/>
    <p:sldLayoutId id="2147483761" r:id="rId3"/>
    <p:sldLayoutId id="2147483762" r:id="rId4"/>
    <p:sldLayoutId id="2147483763" r:id="rId5"/>
    <p:sldLayoutId id="2147483764" r:id="rId6"/>
    <p:sldLayoutId id="2147483765" r:id="rId7"/>
    <p:sldLayoutId id="2147483766" r:id="rId8"/>
    <p:sldLayoutId id="2147483767" r:id="rId9"/>
    <p:sldLayoutId id="2147483768" r:id="rId10"/>
    <p:sldLayoutId id="214748376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sl-SI" altLang="sl-SI" dirty="0" smtClean="0"/>
              <a:t/>
            </a:r>
            <a:br>
              <a:rPr lang="sl-SI" altLang="sl-SI" dirty="0" smtClean="0"/>
            </a:br>
            <a:endParaRPr lang="sl-SI" altLang="sl-SI" dirty="0" smtClean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152400" y="1857375"/>
            <a:ext cx="8705850" cy="4643438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sl-SI" sz="1050" dirty="0" smtClean="0">
              <a:latin typeface="Cambria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sl-SI" sz="1050" dirty="0" smtClean="0">
              <a:latin typeface="Cambria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sl-SI" sz="1050" dirty="0" smtClean="0">
              <a:latin typeface="Cambria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sl-SI" sz="1050" dirty="0" smtClean="0">
              <a:latin typeface="Cambria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sl-SI" sz="1050" dirty="0" smtClean="0">
              <a:latin typeface="Cambria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sl-SI" sz="1050" dirty="0" smtClean="0">
              <a:latin typeface="Cambria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sl-SI" sz="1050" dirty="0" smtClean="0">
              <a:latin typeface="Cambria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sl-SI" sz="1050" dirty="0" smtClean="0">
              <a:latin typeface="Cambria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sl-SI" sz="1050" dirty="0" smtClean="0">
              <a:latin typeface="Cambria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sl-SI" sz="1050" dirty="0" smtClean="0">
              <a:latin typeface="Cambria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sl-SI" sz="1050" dirty="0" smtClean="0">
              <a:latin typeface="Cambria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sl-SI" sz="1050" dirty="0" smtClean="0">
              <a:latin typeface="Cambria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sl-SI" sz="1050" dirty="0" smtClean="0">
              <a:latin typeface="Cambria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sl-SI" sz="1050" dirty="0" smtClean="0">
              <a:latin typeface="Cambria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sl-SI" sz="1050" dirty="0" smtClean="0">
              <a:latin typeface="Cambria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sl-SI" sz="1050" dirty="0" smtClean="0">
              <a:latin typeface="Cambria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sl-SI" sz="1050" dirty="0" smtClean="0">
              <a:latin typeface="Cambria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sl-SI" sz="1050" dirty="0" smtClean="0">
              <a:latin typeface="Cambria" pitchFamily="18" charset="0"/>
            </a:endParaRPr>
          </a:p>
          <a:p>
            <a:pPr marL="179388" lvl="1" indent="-90488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sl-SI" sz="1050" dirty="0">
              <a:latin typeface="Cambria" pitchFamily="18" charset="0"/>
            </a:endParaRPr>
          </a:p>
          <a:p>
            <a:pPr marL="90488" lvl="1" indent="-1588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sl-SI" sz="1050" dirty="0">
              <a:latin typeface="Cambria" pitchFamily="18" charset="0"/>
            </a:endParaRPr>
          </a:p>
          <a:p>
            <a:pPr marL="90488" lvl="1" indent="-1588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sl-SI" sz="1050" dirty="0" smtClean="0">
                <a:latin typeface="Cambria" pitchFamily="18" charset="0"/>
              </a:rPr>
              <a:t>		</a:t>
            </a:r>
            <a:endParaRPr lang="sl-SI" dirty="0" smtClean="0"/>
          </a:p>
        </p:txBody>
      </p:sp>
      <p:sp>
        <p:nvSpPr>
          <p:cNvPr id="9" name="Text Placeholder 8"/>
          <p:cNvSpPr>
            <a:spLocks noGrp="1"/>
          </p:cNvSpPr>
          <p:nvPr>
            <p:ph type="body" sz="half" idx="2"/>
          </p:nvPr>
        </p:nvSpPr>
        <p:spPr>
          <a:xfrm>
            <a:off x="4071938" y="571500"/>
            <a:ext cx="4714875" cy="4714875"/>
          </a:xfrm>
        </p:spPr>
        <p:txBody>
          <a:bodyPr rtlCol="0">
            <a:normAutofit fontScale="70000" lnSpcReduction="20000"/>
          </a:bodyPr>
          <a:lstStyle/>
          <a:p>
            <a:pPr>
              <a:defRPr/>
            </a:pPr>
            <a:r>
              <a:rPr lang="en-GB" sz="6500" dirty="0" smtClean="0">
                <a:solidFill>
                  <a:prstClr val="black"/>
                </a:solidFill>
                <a:ea typeface="+mj-ea"/>
                <a:cs typeface="+mj-cs"/>
              </a:rPr>
              <a:t>Media Ownership</a:t>
            </a:r>
            <a:r>
              <a:rPr lang="sl-SI" sz="6500" dirty="0" smtClean="0">
                <a:solidFill>
                  <a:prstClr val="black"/>
                </a:solidFill>
                <a:ea typeface="+mj-ea"/>
                <a:cs typeface="+mj-cs"/>
              </a:rPr>
              <a:t> </a:t>
            </a:r>
            <a:r>
              <a:rPr lang="en-GB" sz="6500" dirty="0" smtClean="0">
                <a:solidFill>
                  <a:prstClr val="black"/>
                </a:solidFill>
              </a:rPr>
              <a:t>Transparency and Concentration  </a:t>
            </a:r>
            <a:endParaRPr lang="sl-SI" sz="6500" dirty="0" smtClean="0">
              <a:solidFill>
                <a:prstClr val="black"/>
              </a:solidFill>
              <a:ea typeface="+mj-ea"/>
              <a:cs typeface="+mj-cs"/>
            </a:endParaRPr>
          </a:p>
          <a:p>
            <a:pPr>
              <a:defRPr/>
            </a:pPr>
            <a:endParaRPr lang="sl-SI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lvl="0" eaLnBrk="1" fontAlgn="auto" hangingPunct="1">
              <a:spcAft>
                <a:spcPts val="0"/>
              </a:spcAft>
            </a:pPr>
            <a:r>
              <a:rPr lang="sl-SI" sz="4800" dirty="0" smtClean="0">
                <a:solidFill>
                  <a:prstClr val="black">
                    <a:tint val="75000"/>
                  </a:prstClr>
                </a:solidFill>
              </a:rPr>
              <a:t>Research and recommendations  of</a:t>
            </a:r>
            <a:r>
              <a:rPr lang="en-GB" sz="4800" dirty="0" smtClean="0">
                <a:solidFill>
                  <a:prstClr val="black">
                    <a:tint val="75000"/>
                  </a:prstClr>
                </a:solidFill>
              </a:rPr>
              <a:t> </a:t>
            </a:r>
            <a:r>
              <a:rPr lang="en-GB" sz="4800" dirty="0">
                <a:solidFill>
                  <a:prstClr val="black">
                    <a:tint val="75000"/>
                  </a:prstClr>
                </a:solidFill>
              </a:rPr>
              <a:t>the </a:t>
            </a:r>
            <a:r>
              <a:rPr lang="en-GB" sz="4800" dirty="0" smtClean="0">
                <a:solidFill>
                  <a:prstClr val="black">
                    <a:tint val="75000"/>
                  </a:prstClr>
                </a:solidFill>
              </a:rPr>
              <a:t>SEE </a:t>
            </a:r>
            <a:r>
              <a:rPr lang="en-GB" sz="4800" dirty="0">
                <a:solidFill>
                  <a:prstClr val="black">
                    <a:tint val="75000"/>
                  </a:prstClr>
                </a:solidFill>
              </a:rPr>
              <a:t>Media </a:t>
            </a:r>
            <a:r>
              <a:rPr lang="en-GB" sz="4800" dirty="0" smtClean="0">
                <a:solidFill>
                  <a:prstClr val="black">
                    <a:tint val="75000"/>
                  </a:prstClr>
                </a:solidFill>
              </a:rPr>
              <a:t>Observatory</a:t>
            </a:r>
            <a:endParaRPr lang="sl-SI" sz="4800" dirty="0" smtClean="0">
              <a:solidFill>
                <a:prstClr val="black">
                  <a:tint val="75000"/>
                </a:prst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sl-SI" sz="3400" dirty="0" smtClean="0">
              <a:solidFill>
                <a:srgbClr val="C00000"/>
              </a:solidFill>
              <a:latin typeface="+mj-lt"/>
            </a:endParaRPr>
          </a:p>
          <a:p>
            <a:r>
              <a:rPr lang="sl-SI" sz="3600" dirty="0" smtClean="0"/>
              <a:t>Biljana </a:t>
            </a:r>
            <a:r>
              <a:rPr lang="sl-SI" sz="3600" dirty="0" err="1" smtClean="0"/>
              <a:t>Petkovska</a:t>
            </a:r>
            <a:r>
              <a:rPr lang="sl-SI" sz="3600" dirty="0" smtClean="0"/>
              <a:t>, </a:t>
            </a:r>
          </a:p>
          <a:p>
            <a:r>
              <a:rPr lang="sl-SI" sz="3600" dirty="0" smtClean="0"/>
              <a:t>Macedonian </a:t>
            </a:r>
            <a:r>
              <a:rPr lang="sl-SI" sz="3600" dirty="0" smtClean="0"/>
              <a:t>Inst</a:t>
            </a:r>
            <a:r>
              <a:rPr lang="en-US" sz="3600" dirty="0" smtClean="0"/>
              <a:t>it</a:t>
            </a:r>
            <a:r>
              <a:rPr lang="sl-SI" sz="3600" dirty="0" smtClean="0"/>
              <a:t>ute </a:t>
            </a:r>
            <a:r>
              <a:rPr lang="sl-SI" sz="3600" dirty="0" smtClean="0"/>
              <a:t>for Media</a:t>
            </a:r>
            <a:r>
              <a:rPr lang="sl-SI" sz="3600" dirty="0"/>
              <a:t> </a:t>
            </a:r>
            <a:endParaRPr lang="sl-SI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sl-SI" b="1" dirty="0" smtClean="0">
                <a:latin typeface="Cambria" pitchFamily="18" charset="0"/>
              </a:rPr>
              <a:t>	</a:t>
            </a:r>
          </a:p>
          <a:p>
            <a:pPr algn="l">
              <a:defRPr/>
            </a:pPr>
            <a:endParaRPr lang="sl-SI" b="1" dirty="0" smtClean="0">
              <a:latin typeface="Cambria" pitchFamily="18" charset="0"/>
            </a:endParaRPr>
          </a:p>
          <a:p>
            <a:pPr algn="l">
              <a:defRPr/>
            </a:pPr>
            <a:r>
              <a:rPr lang="sl-SI" b="1" dirty="0" smtClean="0">
                <a:latin typeface="Cambria" pitchFamily="18" charset="0"/>
              </a:rPr>
              <a:t>	</a:t>
            </a:r>
            <a:endParaRPr lang="sl-SI" sz="16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054" name="PoljeZBesedilom 5"/>
          <p:cNvSpPr txBox="1">
            <a:spLocks noChangeArrowheads="1"/>
          </p:cNvSpPr>
          <p:nvPr/>
        </p:nvSpPr>
        <p:spPr bwMode="auto">
          <a:xfrm>
            <a:off x="4716463" y="6597650"/>
            <a:ext cx="1841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sl-SI" altLang="sl-SI">
              <a:latin typeface="Georgia" pitchFamily="18" charset="0"/>
            </a:endParaRPr>
          </a:p>
        </p:txBody>
      </p:sp>
      <p:pic>
        <p:nvPicPr>
          <p:cNvPr id="2056" name="Picture 7" descr="C:\Users\MI Press\Desktop\eu application 2012 seenpm\Logo\NNS South East European Media Observatory  1L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" y="571500"/>
            <a:ext cx="2609850" cy="321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3"/>
          <p:cNvSpPr/>
          <p:nvPr/>
        </p:nvSpPr>
        <p:spPr>
          <a:xfrm>
            <a:off x="0" y="6021288"/>
            <a:ext cx="9144000" cy="83671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q-AL" sz="1400" dirty="0" smtClean="0"/>
              <a:t>                                       </a:t>
            </a:r>
            <a:r>
              <a:rPr lang="en-US" sz="1400" dirty="0" smtClean="0"/>
              <a:t>This project is funded by the European Union Instrument </a:t>
            </a:r>
            <a:r>
              <a:rPr lang="sq-AL" sz="1400" dirty="0"/>
              <a:t> </a:t>
            </a:r>
            <a:r>
              <a:rPr lang="en-US" sz="1400" dirty="0" smtClean="0"/>
              <a:t>for Pre-accession</a:t>
            </a:r>
            <a:r>
              <a:rPr lang="mk-MK" sz="1400" dirty="0" smtClean="0"/>
              <a:t> </a:t>
            </a:r>
            <a:r>
              <a:rPr lang="en-US" sz="1400" dirty="0" smtClean="0"/>
              <a:t>Assistance (IPA) </a:t>
            </a:r>
            <a:endParaRPr lang="sq-AL" sz="1400" dirty="0" smtClean="0"/>
          </a:p>
          <a:p>
            <a:r>
              <a:rPr lang="sq-AL" sz="1400" dirty="0" smtClean="0"/>
              <a:t>                                       </a:t>
            </a:r>
            <a:r>
              <a:rPr lang="en-US" sz="1400" dirty="0" smtClean="0"/>
              <a:t>Civil Society Facility (CSF).</a:t>
            </a:r>
            <a:endParaRPr lang="mk-MK" sz="1400" dirty="0"/>
          </a:p>
        </p:txBody>
      </p:sp>
      <p:pic>
        <p:nvPicPr>
          <p:cNvPr id="12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6092340"/>
            <a:ext cx="1008112" cy="6720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>
                <a:solidFill>
                  <a:srgbClr val="C00000"/>
                </a:solidFill>
              </a:rPr>
              <a:t>Media integrity research</a:t>
            </a:r>
            <a:endParaRPr lang="sl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600200"/>
            <a:ext cx="8258204" cy="4972072"/>
          </a:xfrm>
        </p:spPr>
        <p:txBody>
          <a:bodyPr/>
          <a:lstStyle/>
          <a:p>
            <a:r>
              <a:rPr lang="sl-SI" sz="2800" dirty="0" smtClean="0"/>
              <a:t>media integrity research and the book “Media Integrity Matters” </a:t>
            </a:r>
            <a:r>
              <a:rPr lang="en-US" sz="2800" dirty="0" err="1" smtClean="0"/>
              <a:t>buil</a:t>
            </a:r>
            <a:r>
              <a:rPr lang="sl-SI" sz="2800" dirty="0" smtClean="0"/>
              <a:t>d</a:t>
            </a:r>
            <a:r>
              <a:rPr lang="en-US" sz="2800" dirty="0" smtClean="0"/>
              <a:t> on the legacy of previous research and advocacy actions of the </a:t>
            </a:r>
            <a:r>
              <a:rPr lang="sl-SI" sz="2800" dirty="0" smtClean="0"/>
              <a:t>regional network </a:t>
            </a:r>
            <a:r>
              <a:rPr lang="en-US" sz="2800" dirty="0" smtClean="0"/>
              <a:t>SEENPM, especially the </a:t>
            </a:r>
            <a:r>
              <a:rPr lang="en-US" sz="2800" dirty="0" smtClean="0">
                <a:solidFill>
                  <a:srgbClr val="C00000"/>
                </a:solidFill>
              </a:rPr>
              <a:t>2003/2004</a:t>
            </a:r>
            <a:r>
              <a:rPr lang="en-US" sz="2800" dirty="0" smtClean="0"/>
              <a:t> research and book on </a:t>
            </a:r>
            <a:r>
              <a:rPr lang="en-US" sz="2800" b="1" dirty="0" smtClean="0"/>
              <a:t>media ownership and its impact on media independence and pluralism</a:t>
            </a:r>
            <a:endParaRPr lang="sl-SI" sz="2800" b="1" dirty="0" smtClean="0"/>
          </a:p>
          <a:p>
            <a:r>
              <a:rPr lang="sl-SI" sz="2800" dirty="0" smtClean="0"/>
              <a:t>i</a:t>
            </a:r>
            <a:r>
              <a:rPr lang="en-US" sz="2800" dirty="0" smtClean="0"/>
              <a:t>n fact, the present media integrity research has been an elaboration of the situation </a:t>
            </a:r>
            <a:r>
              <a:rPr lang="en-US" sz="2800" b="1" dirty="0" smtClean="0"/>
              <a:t>“ten years after</a:t>
            </a:r>
            <a:r>
              <a:rPr lang="sl-SI" sz="2800" b="1" dirty="0" smtClean="0"/>
              <a:t>” </a:t>
            </a:r>
            <a:r>
              <a:rPr lang="sl-SI" sz="2800" dirty="0" smtClean="0">
                <a:solidFill>
                  <a:srgbClr val="C00000"/>
                </a:solidFill>
              </a:rPr>
              <a:t>(2013/2014)</a:t>
            </a:r>
            <a:endParaRPr lang="sl-SI" sz="2800" dirty="0">
              <a:solidFill>
                <a:srgbClr val="C00000"/>
              </a:solidFill>
            </a:endParaRPr>
          </a:p>
        </p:txBody>
      </p:sp>
      <p:pic>
        <p:nvPicPr>
          <p:cNvPr id="4" name="Content Placeholder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1520" y="332656"/>
            <a:ext cx="1081472" cy="874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2"/>
          <p:cNvSpPr/>
          <p:nvPr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DE0E2C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k-MK" sz="1400" dirty="0" smtClean="0">
              <a:ln>
                <a:solidFill>
                  <a:srgbClr val="FF0000"/>
                </a:solidFill>
              </a:ln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88640"/>
            <a:ext cx="1081472" cy="874212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s-Latn-BA" dirty="0" smtClean="0">
                <a:solidFill>
                  <a:srgbClr val="C00000"/>
                </a:solidFill>
              </a:rPr>
              <a:t>Key findings (regional): </a:t>
            </a:r>
            <a:br>
              <a:rPr lang="bs-Latn-BA" dirty="0" smtClean="0">
                <a:solidFill>
                  <a:srgbClr val="C00000"/>
                </a:solidFill>
              </a:rPr>
            </a:br>
            <a:r>
              <a:rPr lang="bs-Latn-BA" dirty="0" smtClean="0">
                <a:solidFill>
                  <a:srgbClr val="C00000"/>
                </a:solidFill>
              </a:rPr>
              <a:t>Transparency of media ownership</a:t>
            </a:r>
            <a:endParaRPr lang="mk-MK" dirty="0">
              <a:solidFill>
                <a:srgbClr val="C0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DE0E2C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k-MK" sz="1400" dirty="0" smtClean="0">
              <a:ln>
                <a:solidFill>
                  <a:srgbClr val="FF0000"/>
                </a:solidFill>
              </a:ln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683568" y="1571612"/>
            <a:ext cx="7848872" cy="473770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2800" dirty="0" smtClean="0">
                <a:latin typeface="+mn-lt"/>
              </a:rPr>
              <a:t>T</a:t>
            </a:r>
            <a:r>
              <a:rPr kumimoji="0" lang="en-GB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ransparency</a:t>
            </a:r>
            <a:r>
              <a:rPr kumimoji="0" lang="en-GB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of ownership </a:t>
            </a:r>
            <a:r>
              <a:rPr kumimoji="0" lang="bs-Latn-BA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is limited</a:t>
            </a:r>
            <a:endParaRPr kumimoji="0" lang="en-GB" sz="28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Lack of proactive stance in providing the information</a:t>
            </a: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Lack of central and </a:t>
            </a:r>
            <a:r>
              <a:rPr lang="bs-Latn-BA" sz="2800" dirty="0" smtClean="0">
                <a:latin typeface="+mn-lt"/>
              </a:rPr>
              <a:t>easily</a:t>
            </a:r>
            <a:r>
              <a:rPr kumimoji="0" lang="en-GB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accessible sources of information (B</a:t>
            </a:r>
            <a:r>
              <a:rPr kumimoji="0" lang="sl-SI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0" lang="en-GB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H)</a:t>
            </a: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l-SI" sz="28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Provided</a:t>
            </a:r>
            <a:r>
              <a:rPr kumimoji="0" lang="sl-SI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</a:t>
            </a:r>
            <a:r>
              <a:rPr kumimoji="0" lang="en-GB" sz="28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nformation</a:t>
            </a:r>
            <a:r>
              <a:rPr kumimoji="0" lang="sl-SI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are</a:t>
            </a:r>
            <a:r>
              <a:rPr kumimoji="0" lang="en-GB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incomplete (Croatia)</a:t>
            </a: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Lack of control of the origin of the capital</a:t>
            </a: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2800" dirty="0" smtClean="0">
                <a:latin typeface="+mn-lt"/>
              </a:rPr>
              <a:t>Possibility of hidden ownership through off-shore companies (Cyprus, Russia, Austria)</a:t>
            </a:r>
            <a:endParaRPr lang="bs-Latn-BA" sz="2800" dirty="0" smtClean="0">
              <a:latin typeface="+mn-lt"/>
            </a:endParaRP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bs-Latn-BA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Ownership especially vague in online media sector</a:t>
            </a:r>
            <a:endParaRPr kumimoji="0" lang="en-GB" sz="28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mk-MK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92163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88640"/>
            <a:ext cx="1081472" cy="874212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s-Latn-BA" dirty="0" smtClean="0">
                <a:solidFill>
                  <a:srgbClr val="C00000"/>
                </a:solidFill>
              </a:rPr>
              <a:t>Key findings (regional): </a:t>
            </a:r>
            <a:br>
              <a:rPr lang="bs-Latn-BA" dirty="0" smtClean="0">
                <a:solidFill>
                  <a:srgbClr val="C00000"/>
                </a:solidFill>
              </a:rPr>
            </a:br>
            <a:r>
              <a:rPr lang="bs-Latn-BA" dirty="0" smtClean="0">
                <a:solidFill>
                  <a:srgbClr val="C00000"/>
                </a:solidFill>
              </a:rPr>
              <a:t>Concentration of media ownership</a:t>
            </a:r>
            <a:endParaRPr lang="mk-MK" dirty="0">
              <a:solidFill>
                <a:srgbClr val="C0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DE0E2C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k-MK" sz="1400" dirty="0" smtClean="0">
              <a:ln>
                <a:solidFill>
                  <a:srgbClr val="FF0000"/>
                </a:solidFill>
              </a:ln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1371600" y="1571612"/>
            <a:ext cx="6843738" cy="40671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bs-Latn-BA" sz="2800" dirty="0" smtClean="0">
                <a:latin typeface="+mn-lt"/>
              </a:rPr>
              <a:t>concentration of ownership evident in some of the countries in the region (Croatia, Albania)</a:t>
            </a:r>
          </a:p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bs-Latn-BA" sz="2800" dirty="0" smtClean="0">
                <a:latin typeface="+mn-lt"/>
              </a:rPr>
              <a:t>trend of strengtening larger media groups (Albania) </a:t>
            </a:r>
          </a:p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bs-Latn-BA" sz="2800" dirty="0" smtClean="0">
                <a:latin typeface="+mn-lt"/>
              </a:rPr>
              <a:t>ownership concentration remains an open threat due to the lack of regulation of media concentration (BiH)</a:t>
            </a: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24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mk-MK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92163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slov 1"/>
          <p:cNvSpPr>
            <a:spLocks noGrp="1"/>
          </p:cNvSpPr>
          <p:nvPr>
            <p:ph type="title"/>
          </p:nvPr>
        </p:nvSpPr>
        <p:spPr>
          <a:xfrm>
            <a:off x="1259632" y="476672"/>
            <a:ext cx="7393538" cy="1000108"/>
          </a:xfrm>
        </p:spPr>
        <p:txBody>
          <a:bodyPr/>
          <a:lstStyle/>
          <a:p>
            <a:r>
              <a:rPr lang="sl-SI" altLang="sl-SI" sz="4200" dirty="0" smtClean="0">
                <a:solidFill>
                  <a:srgbClr val="C00000"/>
                </a:solidFill>
              </a:rPr>
              <a:t>Regulation of media ownership: </a:t>
            </a:r>
            <a:br>
              <a:rPr lang="sl-SI" altLang="sl-SI" sz="4200" dirty="0" smtClean="0">
                <a:solidFill>
                  <a:srgbClr val="C00000"/>
                </a:solidFill>
              </a:rPr>
            </a:br>
            <a:r>
              <a:rPr lang="sl-SI" altLang="sl-SI" sz="4200" dirty="0" smtClean="0">
                <a:solidFill>
                  <a:srgbClr val="C00000"/>
                </a:solidFill>
              </a:rPr>
              <a:t>De jure</a:t>
            </a:r>
          </a:p>
        </p:txBody>
      </p:sp>
      <p:graphicFrame>
        <p:nvGraphicFramePr>
          <p:cNvPr id="4" name="Ograda vsebine 3"/>
          <p:cNvGraphicFramePr>
            <a:graphicFrameLocks noGrp="1"/>
          </p:cNvGraphicFramePr>
          <p:nvPr>
            <p:ph idx="1"/>
          </p:nvPr>
        </p:nvGraphicFramePr>
        <p:xfrm>
          <a:off x="323528" y="1916832"/>
          <a:ext cx="8463313" cy="47577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8826"/>
                <a:gridCol w="1477610"/>
                <a:gridCol w="1255559"/>
                <a:gridCol w="1098645"/>
                <a:gridCol w="1411660"/>
                <a:gridCol w="1291013"/>
              </a:tblGrid>
              <a:tr h="586744">
                <a:tc>
                  <a:txBody>
                    <a:bodyPr/>
                    <a:lstStyle/>
                    <a:p>
                      <a:r>
                        <a:rPr lang="sl-SI" sz="2000" dirty="0" smtClean="0"/>
                        <a:t>Rules</a:t>
                      </a:r>
                      <a:r>
                        <a:rPr lang="sl-SI" sz="2000" baseline="0" dirty="0" smtClean="0"/>
                        <a:t> </a:t>
                      </a:r>
                    </a:p>
                    <a:p>
                      <a:r>
                        <a:rPr lang="sl-SI" sz="2000" baseline="0" dirty="0" smtClean="0"/>
                        <a:t>(de jure)</a:t>
                      </a:r>
                      <a:endParaRPr lang="sl-SI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000" dirty="0" err="1" smtClean="0"/>
                        <a:t>Albania</a:t>
                      </a:r>
                      <a:endParaRPr lang="sl-SI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000" dirty="0" smtClean="0"/>
                        <a:t>BiH</a:t>
                      </a:r>
                      <a:endParaRPr lang="sl-SI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000" dirty="0" err="1" smtClean="0"/>
                        <a:t>Croatia</a:t>
                      </a:r>
                      <a:endParaRPr lang="sl-SI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000" dirty="0" err="1" smtClean="0"/>
                        <a:t>Macedonia</a:t>
                      </a:r>
                      <a:endParaRPr lang="sl-SI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000" dirty="0" err="1" smtClean="0"/>
                        <a:t>Serbia</a:t>
                      </a:r>
                      <a:endParaRPr lang="sl-SI" sz="2000" dirty="0"/>
                    </a:p>
                  </a:txBody>
                  <a:tcPr/>
                </a:tc>
              </a:tr>
              <a:tr h="1707106">
                <a:tc>
                  <a:txBody>
                    <a:bodyPr/>
                    <a:lstStyle/>
                    <a:p>
                      <a:r>
                        <a:rPr lang="sl-SI" sz="2000" dirty="0" err="1" smtClean="0"/>
                        <a:t>Transparency</a:t>
                      </a:r>
                      <a:r>
                        <a:rPr lang="sl-SI" sz="2000" dirty="0" smtClean="0"/>
                        <a:t> </a:t>
                      </a:r>
                      <a:r>
                        <a:rPr lang="sl-SI" sz="2000" dirty="0" err="1" smtClean="0"/>
                        <a:t>rules</a:t>
                      </a:r>
                      <a:r>
                        <a:rPr lang="sl-SI" sz="2000" dirty="0" smtClean="0"/>
                        <a:t> </a:t>
                      </a:r>
                      <a:r>
                        <a:rPr lang="sl-SI" sz="2000" dirty="0" err="1" smtClean="0"/>
                        <a:t>for</a:t>
                      </a:r>
                      <a:r>
                        <a:rPr lang="sl-SI" sz="2000" dirty="0" smtClean="0"/>
                        <a:t> </a:t>
                      </a:r>
                      <a:r>
                        <a:rPr lang="sl-SI" sz="2000" dirty="0" err="1" smtClean="0"/>
                        <a:t>all</a:t>
                      </a:r>
                      <a:r>
                        <a:rPr lang="sl-SI" sz="2000" dirty="0" smtClean="0"/>
                        <a:t> </a:t>
                      </a:r>
                      <a:r>
                        <a:rPr lang="sl-SI" sz="2000" dirty="0" err="1" smtClean="0"/>
                        <a:t>media</a:t>
                      </a:r>
                      <a:endParaRPr lang="sl-SI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000" b="1" dirty="0" err="1" smtClean="0"/>
                        <a:t>Partially</a:t>
                      </a:r>
                      <a:r>
                        <a:rPr lang="sl-SI" sz="2000" b="1" dirty="0" smtClean="0"/>
                        <a:t> </a:t>
                      </a:r>
                    </a:p>
                    <a:p>
                      <a:r>
                        <a:rPr lang="sl-SI" sz="2000" baseline="0" dirty="0" smtClean="0"/>
                        <a:t>(no </a:t>
                      </a:r>
                      <a:r>
                        <a:rPr lang="sl-SI" sz="2000" baseline="0" dirty="0" err="1" smtClean="0"/>
                        <a:t>verification</a:t>
                      </a:r>
                      <a:r>
                        <a:rPr lang="sl-SI" sz="2000" baseline="0" dirty="0" smtClean="0"/>
                        <a:t>)</a:t>
                      </a:r>
                      <a:endParaRPr lang="sl-SI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000" b="1" dirty="0" err="1" smtClean="0"/>
                        <a:t>Partially</a:t>
                      </a:r>
                      <a:r>
                        <a:rPr lang="sl-SI" sz="2000" dirty="0" smtClean="0"/>
                        <a:t> (</a:t>
                      </a:r>
                      <a:r>
                        <a:rPr lang="sl-SI" sz="2000" dirty="0" err="1" smtClean="0"/>
                        <a:t>too</a:t>
                      </a:r>
                      <a:r>
                        <a:rPr lang="sl-SI" sz="2000" dirty="0" smtClean="0"/>
                        <a:t> general </a:t>
                      </a:r>
                      <a:r>
                        <a:rPr lang="sl-SI" sz="2000" dirty="0" err="1" smtClean="0"/>
                        <a:t>rules</a:t>
                      </a:r>
                      <a:r>
                        <a:rPr lang="sl-SI" sz="2000" dirty="0" smtClean="0"/>
                        <a:t>)</a:t>
                      </a:r>
                      <a:endParaRPr lang="sl-SI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000" b="1" dirty="0" err="1" smtClean="0"/>
                        <a:t>Yes</a:t>
                      </a:r>
                      <a:endParaRPr lang="sl-SI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000" b="1" dirty="0" err="1" smtClean="0"/>
                        <a:t>Partially</a:t>
                      </a:r>
                      <a:endParaRPr lang="sl-SI" sz="2000" b="1" dirty="0" smtClean="0"/>
                    </a:p>
                    <a:p>
                      <a:endParaRPr lang="sl-SI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000" b="1" dirty="0" err="1" smtClean="0"/>
                        <a:t>Partially</a:t>
                      </a:r>
                      <a:r>
                        <a:rPr lang="sl-SI" sz="2000" b="1" baseline="0" dirty="0" smtClean="0"/>
                        <a:t> </a:t>
                      </a:r>
                      <a:r>
                        <a:rPr lang="sl-SI" sz="2000" dirty="0" smtClean="0"/>
                        <a:t> (</a:t>
                      </a:r>
                      <a:r>
                        <a:rPr lang="sl-SI" sz="2000" dirty="0" err="1" smtClean="0"/>
                        <a:t>rules</a:t>
                      </a:r>
                      <a:r>
                        <a:rPr lang="sl-SI" sz="2000" dirty="0" smtClean="0"/>
                        <a:t> are </a:t>
                      </a:r>
                      <a:r>
                        <a:rPr lang="sl-SI" sz="2000" dirty="0" err="1" smtClean="0"/>
                        <a:t>minimal</a:t>
                      </a:r>
                      <a:r>
                        <a:rPr lang="sl-SI" sz="2000" dirty="0" smtClean="0"/>
                        <a:t>)</a:t>
                      </a:r>
                      <a:endParaRPr lang="sl-SI" sz="2000" dirty="0"/>
                    </a:p>
                  </a:txBody>
                  <a:tcPr/>
                </a:tc>
              </a:tr>
              <a:tr h="1036462">
                <a:tc>
                  <a:txBody>
                    <a:bodyPr/>
                    <a:lstStyle/>
                    <a:p>
                      <a:r>
                        <a:rPr lang="sl-SI" sz="2000" dirty="0" err="1" smtClean="0"/>
                        <a:t>Anti</a:t>
                      </a:r>
                      <a:r>
                        <a:rPr lang="sl-SI" sz="2000" dirty="0" smtClean="0"/>
                        <a:t>-</a:t>
                      </a:r>
                      <a:r>
                        <a:rPr lang="sl-SI" sz="2000" dirty="0" err="1" smtClean="0"/>
                        <a:t>concentration</a:t>
                      </a:r>
                      <a:r>
                        <a:rPr lang="sl-SI" sz="2000" dirty="0" smtClean="0"/>
                        <a:t> </a:t>
                      </a:r>
                      <a:r>
                        <a:rPr lang="sl-SI" sz="2000" dirty="0" err="1" smtClean="0"/>
                        <a:t>rules</a:t>
                      </a:r>
                      <a:endParaRPr lang="sl-SI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000" b="1" dirty="0" err="1" smtClean="0"/>
                        <a:t>Yes</a:t>
                      </a:r>
                      <a:endParaRPr lang="sl-SI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2000" b="1" dirty="0" smtClean="0"/>
                        <a:t>No</a:t>
                      </a:r>
                    </a:p>
                    <a:p>
                      <a:endParaRPr lang="sl-SI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000" b="1" dirty="0" err="1" smtClean="0"/>
                        <a:t>Yes</a:t>
                      </a:r>
                      <a:endParaRPr lang="sl-SI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000" b="1" dirty="0" err="1" smtClean="0"/>
                        <a:t>Yes</a:t>
                      </a:r>
                      <a:endParaRPr lang="sl-SI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000" b="1" dirty="0" err="1" smtClean="0"/>
                        <a:t>Partially</a:t>
                      </a:r>
                      <a:r>
                        <a:rPr lang="sl-SI" sz="2000" baseline="0" dirty="0" smtClean="0"/>
                        <a:t> (</a:t>
                      </a:r>
                      <a:r>
                        <a:rPr lang="sl-SI" sz="2000" baseline="0" dirty="0" err="1" smtClean="0"/>
                        <a:t>only</a:t>
                      </a:r>
                      <a:r>
                        <a:rPr lang="sl-SI" sz="2000" baseline="0" dirty="0" smtClean="0"/>
                        <a:t> AV)</a:t>
                      </a:r>
                      <a:endParaRPr lang="sl-SI" sz="2000" dirty="0"/>
                    </a:p>
                  </a:txBody>
                  <a:tcPr/>
                </a:tc>
              </a:tr>
              <a:tr h="1313158">
                <a:tc>
                  <a:txBody>
                    <a:bodyPr/>
                    <a:lstStyle/>
                    <a:p>
                      <a:r>
                        <a:rPr lang="sl-SI" sz="2000" dirty="0" err="1" smtClean="0"/>
                        <a:t>Cross</a:t>
                      </a:r>
                      <a:r>
                        <a:rPr lang="sl-SI" sz="2000" dirty="0" smtClean="0"/>
                        <a:t>-</a:t>
                      </a:r>
                      <a:r>
                        <a:rPr lang="sl-SI" sz="2000" dirty="0" err="1" smtClean="0"/>
                        <a:t>ownership</a:t>
                      </a:r>
                      <a:r>
                        <a:rPr lang="sl-SI" sz="2000" baseline="0" dirty="0" smtClean="0"/>
                        <a:t> </a:t>
                      </a:r>
                      <a:r>
                        <a:rPr lang="sl-SI" sz="2000" baseline="0" dirty="0" err="1" smtClean="0"/>
                        <a:t>rules</a:t>
                      </a:r>
                      <a:endParaRPr lang="sl-SI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000" b="1" dirty="0" err="1" smtClean="0"/>
                        <a:t>Partially</a:t>
                      </a:r>
                      <a:r>
                        <a:rPr lang="sl-SI" sz="2000" dirty="0" smtClean="0"/>
                        <a:t> (</a:t>
                      </a:r>
                      <a:r>
                        <a:rPr lang="sl-SI" sz="2000" dirty="0" err="1" smtClean="0"/>
                        <a:t>print</a:t>
                      </a:r>
                      <a:r>
                        <a:rPr lang="sl-SI" sz="2000" dirty="0" smtClean="0"/>
                        <a:t>-AV </a:t>
                      </a:r>
                      <a:r>
                        <a:rPr lang="sl-SI" sz="2000" dirty="0" err="1" smtClean="0"/>
                        <a:t>allowed</a:t>
                      </a:r>
                      <a:r>
                        <a:rPr lang="sl-SI" sz="2000" dirty="0" smtClean="0"/>
                        <a:t>)</a:t>
                      </a:r>
                      <a:endParaRPr lang="sl-SI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2000" b="1" dirty="0" smtClean="0"/>
                        <a:t>No</a:t>
                      </a:r>
                    </a:p>
                    <a:p>
                      <a:endParaRPr lang="sl-SI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2000" b="1" dirty="0" err="1" smtClean="0"/>
                        <a:t>Yes</a:t>
                      </a:r>
                      <a:endParaRPr lang="sl-SI" sz="2000" b="1" dirty="0" smtClean="0"/>
                    </a:p>
                    <a:p>
                      <a:endParaRPr lang="sl-SI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000" b="1" dirty="0" err="1" smtClean="0"/>
                        <a:t>Yes</a:t>
                      </a:r>
                      <a:endParaRPr lang="sl-SI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2000" b="1" dirty="0" err="1" smtClean="0"/>
                        <a:t>Partially</a:t>
                      </a:r>
                      <a:r>
                        <a:rPr lang="sl-SI" sz="2000" dirty="0" smtClean="0"/>
                        <a:t> (</a:t>
                      </a:r>
                      <a:r>
                        <a:rPr lang="sl-SI" sz="2000" dirty="0" err="1" smtClean="0"/>
                        <a:t>limited</a:t>
                      </a:r>
                      <a:r>
                        <a:rPr lang="sl-SI" sz="2000" baseline="0" dirty="0" smtClean="0"/>
                        <a:t> </a:t>
                      </a:r>
                      <a:r>
                        <a:rPr lang="sl-SI" sz="2000" baseline="0" dirty="0" err="1" smtClean="0"/>
                        <a:t>rules</a:t>
                      </a:r>
                      <a:r>
                        <a:rPr lang="sl-SI" sz="2000" baseline="0" dirty="0" smtClean="0"/>
                        <a:t>)</a:t>
                      </a:r>
                      <a:endParaRPr lang="sl-SI" sz="2000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ctangle 2"/>
          <p:cNvSpPr/>
          <p:nvPr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DE0E2C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k-MK" sz="1400" dirty="0" smtClean="0">
              <a:ln>
                <a:solidFill>
                  <a:srgbClr val="FF0000"/>
                </a:solidFill>
              </a:ln>
            </a:endParaRPr>
          </a:p>
        </p:txBody>
      </p:sp>
      <p:pic>
        <p:nvPicPr>
          <p:cNvPr id="6" name="Content Placeholder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79512" y="188640"/>
            <a:ext cx="1081472" cy="874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slov 1"/>
          <p:cNvSpPr>
            <a:spLocks noGrp="1"/>
          </p:cNvSpPr>
          <p:nvPr>
            <p:ph type="title"/>
          </p:nvPr>
        </p:nvSpPr>
        <p:spPr>
          <a:xfrm>
            <a:off x="1259632" y="274638"/>
            <a:ext cx="7427168" cy="1143000"/>
          </a:xfrm>
        </p:spPr>
        <p:txBody>
          <a:bodyPr/>
          <a:lstStyle/>
          <a:p>
            <a:r>
              <a:rPr lang="sl-SI" altLang="sl-SI" sz="4200" dirty="0" err="1" smtClean="0">
                <a:solidFill>
                  <a:srgbClr val="C00000"/>
                </a:solidFill>
              </a:rPr>
              <a:t>Regulation</a:t>
            </a:r>
            <a:r>
              <a:rPr lang="sl-SI" altLang="sl-SI" sz="4200" dirty="0" smtClean="0">
                <a:solidFill>
                  <a:srgbClr val="C00000"/>
                </a:solidFill>
              </a:rPr>
              <a:t> of media ownership:</a:t>
            </a:r>
            <a:br>
              <a:rPr lang="sl-SI" altLang="sl-SI" sz="4200" dirty="0" smtClean="0">
                <a:solidFill>
                  <a:srgbClr val="C00000"/>
                </a:solidFill>
              </a:rPr>
            </a:br>
            <a:r>
              <a:rPr lang="sl-SI" altLang="sl-SI" sz="4200" dirty="0" smtClean="0">
                <a:solidFill>
                  <a:srgbClr val="C00000"/>
                </a:solidFill>
              </a:rPr>
              <a:t>De facto</a:t>
            </a:r>
          </a:p>
        </p:txBody>
      </p:sp>
      <p:sp>
        <p:nvSpPr>
          <p:cNvPr id="4099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altLang="sl-SI" sz="3000" dirty="0" err="1" smtClean="0"/>
              <a:t>Though</a:t>
            </a:r>
            <a:r>
              <a:rPr lang="sl-SI" altLang="sl-SI" sz="3000" dirty="0" smtClean="0"/>
              <a:t> </a:t>
            </a:r>
            <a:r>
              <a:rPr lang="sl-SI" altLang="sl-SI" sz="3000" dirty="0" err="1" smtClean="0"/>
              <a:t>transparency</a:t>
            </a:r>
            <a:r>
              <a:rPr lang="sl-SI" altLang="sl-SI" sz="3000" dirty="0" smtClean="0"/>
              <a:t> </a:t>
            </a:r>
            <a:r>
              <a:rPr lang="sl-SI" altLang="sl-SI" sz="3000" dirty="0" err="1" smtClean="0"/>
              <a:t>rules</a:t>
            </a:r>
            <a:r>
              <a:rPr lang="sl-SI" altLang="sl-SI" sz="3000" dirty="0" smtClean="0"/>
              <a:t> are in </a:t>
            </a:r>
            <a:r>
              <a:rPr lang="sl-SI" altLang="sl-SI" sz="3000" dirty="0" err="1" smtClean="0"/>
              <a:t>place</a:t>
            </a:r>
            <a:r>
              <a:rPr lang="sl-SI" altLang="sl-SI" sz="3000" dirty="0" smtClean="0"/>
              <a:t>, </a:t>
            </a:r>
            <a:r>
              <a:rPr lang="sl-SI" altLang="sl-SI" sz="3000" dirty="0" err="1" smtClean="0"/>
              <a:t>there</a:t>
            </a:r>
            <a:r>
              <a:rPr lang="sl-SI" altLang="sl-SI" sz="3000" dirty="0" smtClean="0"/>
              <a:t> are </a:t>
            </a:r>
            <a:r>
              <a:rPr lang="sl-SI" altLang="sl-SI" sz="3000" dirty="0" err="1" smtClean="0"/>
              <a:t>strong</a:t>
            </a:r>
            <a:r>
              <a:rPr lang="sl-SI" altLang="sl-SI" sz="3000" dirty="0" smtClean="0"/>
              <a:t> </a:t>
            </a:r>
            <a:r>
              <a:rPr lang="sl-SI" altLang="sl-SI" sz="3000" dirty="0" err="1" smtClean="0"/>
              <a:t>indications</a:t>
            </a:r>
            <a:r>
              <a:rPr lang="sl-SI" altLang="sl-SI" sz="3000" dirty="0" smtClean="0"/>
              <a:t> </a:t>
            </a:r>
            <a:r>
              <a:rPr lang="sl-SI" altLang="sl-SI" sz="3000" dirty="0" err="1" smtClean="0"/>
              <a:t>of</a:t>
            </a:r>
            <a:r>
              <a:rPr lang="sl-SI" altLang="sl-SI" sz="3000" dirty="0" smtClean="0"/>
              <a:t> </a:t>
            </a:r>
            <a:r>
              <a:rPr lang="sl-SI" altLang="sl-SI" sz="3000" b="1" dirty="0" err="1" smtClean="0"/>
              <a:t>hidden</a:t>
            </a:r>
            <a:r>
              <a:rPr lang="sl-SI" altLang="sl-SI" sz="3000" b="1" dirty="0" smtClean="0"/>
              <a:t> </a:t>
            </a:r>
            <a:r>
              <a:rPr lang="sl-SI" altLang="sl-SI" sz="3000" b="1" dirty="0" err="1" smtClean="0"/>
              <a:t>ownership</a:t>
            </a:r>
            <a:r>
              <a:rPr lang="sl-SI" altLang="sl-SI" sz="3000" b="1" dirty="0" smtClean="0"/>
              <a:t> </a:t>
            </a:r>
            <a:r>
              <a:rPr lang="sl-SI" altLang="sl-SI" sz="3000" dirty="0" smtClean="0"/>
              <a:t>(</a:t>
            </a:r>
            <a:r>
              <a:rPr lang="sl-SI" altLang="sl-SI" sz="3000" dirty="0" err="1" smtClean="0"/>
              <a:t>Albania</a:t>
            </a:r>
            <a:r>
              <a:rPr lang="sl-SI" altLang="sl-SI" sz="3000" dirty="0" smtClean="0"/>
              <a:t>, BiH, </a:t>
            </a:r>
            <a:r>
              <a:rPr lang="sl-SI" altLang="sl-SI" sz="3000" dirty="0" err="1" smtClean="0"/>
              <a:t>Macedonia</a:t>
            </a:r>
            <a:r>
              <a:rPr lang="sl-SI" altLang="sl-SI" sz="3000" dirty="0" smtClean="0"/>
              <a:t>, </a:t>
            </a:r>
            <a:r>
              <a:rPr lang="sl-SI" altLang="sl-SI" sz="3000" dirty="0" err="1" smtClean="0"/>
              <a:t>Serbia</a:t>
            </a:r>
            <a:r>
              <a:rPr lang="sl-SI" altLang="sl-SI" sz="3000" dirty="0" smtClean="0"/>
              <a:t>).</a:t>
            </a:r>
          </a:p>
          <a:p>
            <a:r>
              <a:rPr lang="sl-SI" altLang="sl-SI" sz="3000" dirty="0" err="1" smtClean="0"/>
              <a:t>Though</a:t>
            </a:r>
            <a:r>
              <a:rPr lang="sl-SI" altLang="sl-SI" sz="3000" dirty="0" smtClean="0"/>
              <a:t> </a:t>
            </a:r>
            <a:r>
              <a:rPr lang="sl-SI" altLang="sl-SI" sz="3000" b="1" dirty="0" err="1" smtClean="0"/>
              <a:t>public</a:t>
            </a:r>
            <a:r>
              <a:rPr lang="sl-SI" altLang="sl-SI" sz="3000" b="1" dirty="0" smtClean="0"/>
              <a:t> </a:t>
            </a:r>
            <a:r>
              <a:rPr lang="sl-SI" altLang="sl-SI" sz="3000" b="1" dirty="0" err="1" smtClean="0"/>
              <a:t>registers</a:t>
            </a:r>
            <a:r>
              <a:rPr lang="sl-SI" altLang="sl-SI" sz="3000" b="1" dirty="0" smtClean="0"/>
              <a:t> </a:t>
            </a:r>
            <a:r>
              <a:rPr lang="sl-SI" altLang="sl-SI" sz="3000" dirty="0" smtClean="0"/>
              <a:t>on </a:t>
            </a:r>
            <a:r>
              <a:rPr lang="sl-SI" altLang="sl-SI" sz="3000" dirty="0" err="1" smtClean="0"/>
              <a:t>media</a:t>
            </a:r>
            <a:r>
              <a:rPr lang="sl-SI" altLang="sl-SI" sz="3000" dirty="0" smtClean="0"/>
              <a:t> </a:t>
            </a:r>
            <a:r>
              <a:rPr lang="sl-SI" altLang="sl-SI" sz="3000" dirty="0" err="1" smtClean="0"/>
              <a:t>exist</a:t>
            </a:r>
            <a:r>
              <a:rPr lang="sl-SI" altLang="sl-SI" sz="3000" dirty="0" smtClean="0"/>
              <a:t>, </a:t>
            </a:r>
            <a:r>
              <a:rPr lang="sl-SI" altLang="sl-SI" sz="3000" dirty="0" err="1" smtClean="0"/>
              <a:t>the</a:t>
            </a:r>
            <a:r>
              <a:rPr lang="sl-SI" altLang="sl-SI" sz="3000" dirty="0" smtClean="0"/>
              <a:t> </a:t>
            </a:r>
            <a:r>
              <a:rPr lang="sl-SI" altLang="sl-SI" sz="3000" dirty="0" err="1" smtClean="0"/>
              <a:t>data</a:t>
            </a:r>
            <a:r>
              <a:rPr lang="sl-SI" altLang="sl-SI" sz="3000" dirty="0" smtClean="0"/>
              <a:t> are </a:t>
            </a:r>
            <a:r>
              <a:rPr lang="sl-SI" altLang="sl-SI" sz="3000" dirty="0" err="1" smtClean="0"/>
              <a:t>hard</a:t>
            </a:r>
            <a:r>
              <a:rPr lang="sl-SI" altLang="sl-SI" sz="3000" dirty="0" smtClean="0"/>
              <a:t> to </a:t>
            </a:r>
            <a:r>
              <a:rPr lang="sl-SI" altLang="sl-SI" sz="3000" dirty="0" err="1" smtClean="0"/>
              <a:t>get</a:t>
            </a:r>
            <a:r>
              <a:rPr lang="sl-SI" altLang="sl-SI" sz="3000" dirty="0" smtClean="0"/>
              <a:t> (BiH, </a:t>
            </a:r>
            <a:r>
              <a:rPr lang="sl-SI" altLang="sl-SI" sz="3000" dirty="0" err="1" smtClean="0"/>
              <a:t>Croatia</a:t>
            </a:r>
            <a:r>
              <a:rPr lang="sl-SI" altLang="sl-SI" sz="3000" dirty="0" smtClean="0"/>
              <a:t>), </a:t>
            </a:r>
            <a:r>
              <a:rPr lang="sl-SI" altLang="sl-SI" sz="3000" dirty="0" err="1" smtClean="0"/>
              <a:t>and</a:t>
            </a:r>
            <a:r>
              <a:rPr lang="sl-SI" altLang="sl-SI" sz="3000" dirty="0" smtClean="0"/>
              <a:t>/or </a:t>
            </a:r>
            <a:r>
              <a:rPr lang="sl-SI" altLang="sl-SI" sz="3000" dirty="0" err="1" smtClean="0"/>
              <a:t>there</a:t>
            </a:r>
            <a:r>
              <a:rPr lang="sl-SI" altLang="sl-SI" sz="3000" dirty="0" smtClean="0"/>
              <a:t> are no </a:t>
            </a:r>
            <a:r>
              <a:rPr lang="sl-SI" altLang="sl-SI" sz="3000" dirty="0" err="1" smtClean="0"/>
              <a:t>mechanisms</a:t>
            </a:r>
            <a:r>
              <a:rPr lang="sl-SI" altLang="sl-SI" sz="3000" dirty="0" smtClean="0"/>
              <a:t> to </a:t>
            </a:r>
            <a:r>
              <a:rPr lang="sl-SI" altLang="sl-SI" sz="3000" dirty="0" err="1" smtClean="0"/>
              <a:t>check</a:t>
            </a:r>
            <a:r>
              <a:rPr lang="sl-SI" altLang="sl-SI" sz="3000" dirty="0" smtClean="0"/>
              <a:t>/</a:t>
            </a:r>
            <a:r>
              <a:rPr lang="sl-SI" altLang="sl-SI" sz="3000" dirty="0" err="1" smtClean="0"/>
              <a:t>verify</a:t>
            </a:r>
            <a:r>
              <a:rPr lang="sl-SI" altLang="sl-SI" sz="3000" dirty="0" smtClean="0"/>
              <a:t> </a:t>
            </a:r>
            <a:r>
              <a:rPr lang="sl-SI" altLang="sl-SI" sz="3000" dirty="0" err="1" smtClean="0"/>
              <a:t>those</a:t>
            </a:r>
            <a:r>
              <a:rPr lang="sl-SI" altLang="sl-SI" sz="3000" dirty="0" smtClean="0"/>
              <a:t> </a:t>
            </a:r>
            <a:r>
              <a:rPr lang="sl-SI" altLang="sl-SI" sz="3000" dirty="0" err="1" smtClean="0"/>
              <a:t>data</a:t>
            </a:r>
            <a:r>
              <a:rPr lang="sl-SI" altLang="sl-SI" sz="3000" dirty="0" smtClean="0"/>
              <a:t> (</a:t>
            </a:r>
            <a:r>
              <a:rPr lang="sl-SI" altLang="sl-SI" sz="3000" dirty="0" err="1" smtClean="0"/>
              <a:t>Serbia</a:t>
            </a:r>
            <a:r>
              <a:rPr lang="sl-SI" altLang="sl-SI" sz="3000" dirty="0" smtClean="0"/>
              <a:t>).</a:t>
            </a:r>
          </a:p>
          <a:p>
            <a:r>
              <a:rPr lang="sl-SI" altLang="sl-SI" sz="3000" dirty="0" err="1" smtClean="0"/>
              <a:t>Though</a:t>
            </a:r>
            <a:r>
              <a:rPr lang="sl-SI" altLang="sl-SI" sz="3000" dirty="0" smtClean="0"/>
              <a:t> </a:t>
            </a:r>
            <a:r>
              <a:rPr lang="sl-SI" altLang="sl-SI" sz="3000" dirty="0" err="1" smtClean="0"/>
              <a:t>anti</a:t>
            </a:r>
            <a:r>
              <a:rPr lang="sl-SI" altLang="sl-SI" sz="3000" dirty="0" smtClean="0"/>
              <a:t>-</a:t>
            </a:r>
            <a:r>
              <a:rPr lang="sl-SI" altLang="sl-SI" sz="3000" dirty="0" err="1" smtClean="0"/>
              <a:t>concentration</a:t>
            </a:r>
            <a:r>
              <a:rPr lang="sl-SI" altLang="sl-SI" sz="3000" dirty="0" smtClean="0"/>
              <a:t> </a:t>
            </a:r>
            <a:r>
              <a:rPr lang="sl-SI" altLang="sl-SI" sz="3000" dirty="0" err="1" smtClean="0"/>
              <a:t>rules</a:t>
            </a:r>
            <a:r>
              <a:rPr lang="sl-SI" altLang="sl-SI" sz="3000" dirty="0" smtClean="0"/>
              <a:t> are in </a:t>
            </a:r>
            <a:r>
              <a:rPr lang="sl-SI" altLang="sl-SI" sz="3000" dirty="0" err="1" smtClean="0"/>
              <a:t>place</a:t>
            </a:r>
            <a:r>
              <a:rPr lang="sl-SI" altLang="sl-SI" sz="3000" dirty="0" smtClean="0"/>
              <a:t>, </a:t>
            </a:r>
            <a:r>
              <a:rPr lang="sl-SI" altLang="sl-SI" sz="3000" dirty="0" err="1" smtClean="0"/>
              <a:t>there</a:t>
            </a:r>
            <a:r>
              <a:rPr lang="sl-SI" altLang="sl-SI" sz="3000" dirty="0" smtClean="0"/>
              <a:t> is evidence </a:t>
            </a:r>
            <a:r>
              <a:rPr lang="sl-SI" altLang="sl-SI" sz="3000" dirty="0" err="1" smtClean="0"/>
              <a:t>of</a:t>
            </a:r>
            <a:r>
              <a:rPr lang="sl-SI" altLang="sl-SI" sz="3000" dirty="0" smtClean="0"/>
              <a:t> </a:t>
            </a:r>
            <a:r>
              <a:rPr lang="sl-SI" altLang="sl-SI" sz="3000" dirty="0" err="1" smtClean="0"/>
              <a:t>concentration</a:t>
            </a:r>
            <a:r>
              <a:rPr lang="sl-SI" altLang="sl-SI" sz="3000" dirty="0" smtClean="0"/>
              <a:t> in </a:t>
            </a:r>
            <a:r>
              <a:rPr lang="sl-SI" altLang="sl-SI" sz="3000" dirty="0" err="1" smtClean="0"/>
              <a:t>the</a:t>
            </a:r>
            <a:r>
              <a:rPr lang="sl-SI" altLang="sl-SI" sz="3000" dirty="0" smtClean="0"/>
              <a:t> </a:t>
            </a:r>
            <a:r>
              <a:rPr lang="sl-SI" altLang="sl-SI" sz="3000" dirty="0" err="1" smtClean="0"/>
              <a:t>media</a:t>
            </a:r>
            <a:r>
              <a:rPr lang="sl-SI" altLang="sl-SI" sz="3000" dirty="0" smtClean="0"/>
              <a:t> market (</a:t>
            </a:r>
            <a:r>
              <a:rPr lang="sl-SI" altLang="sl-SI" sz="3000" dirty="0" err="1" smtClean="0"/>
              <a:t>Albania</a:t>
            </a:r>
            <a:r>
              <a:rPr lang="sl-SI" altLang="sl-SI" sz="3000" dirty="0" smtClean="0"/>
              <a:t>, </a:t>
            </a:r>
            <a:r>
              <a:rPr lang="sl-SI" altLang="sl-SI" sz="3000" dirty="0" err="1" smtClean="0"/>
              <a:t>Croatia</a:t>
            </a:r>
            <a:r>
              <a:rPr lang="sl-SI" altLang="sl-SI" sz="3000" dirty="0" smtClean="0"/>
              <a:t>)</a:t>
            </a:r>
          </a:p>
          <a:p>
            <a:pPr>
              <a:buNone/>
            </a:pPr>
            <a:endParaRPr lang="sl-SI" altLang="sl-SI" dirty="0" smtClean="0"/>
          </a:p>
        </p:txBody>
      </p:sp>
      <p:sp>
        <p:nvSpPr>
          <p:cNvPr id="4" name="Rectangle 2"/>
          <p:cNvSpPr/>
          <p:nvPr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DE0E2C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k-MK" sz="1400" dirty="0" smtClean="0">
              <a:ln>
                <a:solidFill>
                  <a:srgbClr val="FF0000"/>
                </a:solidFill>
              </a:ln>
            </a:endParaRPr>
          </a:p>
        </p:txBody>
      </p:sp>
      <p:pic>
        <p:nvPicPr>
          <p:cNvPr id="5" name="Content Placeholder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79512" y="188640"/>
            <a:ext cx="1081472" cy="874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slov 1"/>
          <p:cNvSpPr>
            <a:spLocks noGrp="1"/>
          </p:cNvSpPr>
          <p:nvPr>
            <p:ph type="title"/>
          </p:nvPr>
        </p:nvSpPr>
        <p:spPr>
          <a:xfrm>
            <a:off x="1259632" y="274638"/>
            <a:ext cx="7427168" cy="1143000"/>
          </a:xfrm>
        </p:spPr>
        <p:txBody>
          <a:bodyPr/>
          <a:lstStyle/>
          <a:p>
            <a:r>
              <a:rPr lang="sl-SI" altLang="sl-SI" dirty="0" err="1" smtClean="0">
                <a:solidFill>
                  <a:srgbClr val="C00000"/>
                </a:solidFill>
              </a:rPr>
              <a:t>Mechanisms</a:t>
            </a:r>
            <a:r>
              <a:rPr lang="sl-SI" altLang="sl-SI" dirty="0" smtClean="0">
                <a:solidFill>
                  <a:srgbClr val="C00000"/>
                </a:solidFill>
              </a:rPr>
              <a:t> </a:t>
            </a:r>
            <a:r>
              <a:rPr lang="sl-SI" altLang="sl-SI" dirty="0" err="1" smtClean="0">
                <a:solidFill>
                  <a:srgbClr val="C00000"/>
                </a:solidFill>
              </a:rPr>
              <a:t>of</a:t>
            </a:r>
            <a:r>
              <a:rPr lang="sl-SI" altLang="sl-SI" dirty="0" smtClean="0">
                <a:solidFill>
                  <a:srgbClr val="C00000"/>
                </a:solidFill>
              </a:rPr>
              <a:t> </a:t>
            </a:r>
            <a:r>
              <a:rPr lang="sl-SI" altLang="sl-SI" dirty="0" err="1" smtClean="0">
                <a:solidFill>
                  <a:srgbClr val="C00000"/>
                </a:solidFill>
              </a:rPr>
              <a:t>evading</a:t>
            </a:r>
            <a:r>
              <a:rPr lang="sl-SI" altLang="sl-SI" dirty="0" smtClean="0">
                <a:solidFill>
                  <a:srgbClr val="C00000"/>
                </a:solidFill>
              </a:rPr>
              <a:t> </a:t>
            </a:r>
            <a:r>
              <a:rPr lang="sl-SI" altLang="sl-SI" dirty="0" err="1" smtClean="0">
                <a:solidFill>
                  <a:srgbClr val="C00000"/>
                </a:solidFill>
              </a:rPr>
              <a:t>rules</a:t>
            </a:r>
            <a:r>
              <a:rPr lang="sl-SI" altLang="sl-SI" dirty="0" smtClean="0">
                <a:solidFill>
                  <a:srgbClr val="C00000"/>
                </a:solidFill>
              </a:rPr>
              <a:t>:</a:t>
            </a:r>
          </a:p>
        </p:txBody>
      </p:sp>
      <p:sp>
        <p:nvSpPr>
          <p:cNvPr id="4099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altLang="sl-SI" b="1" dirty="0" smtClean="0"/>
              <a:t>Transfer of ownership within family </a:t>
            </a:r>
            <a:r>
              <a:rPr lang="sl-SI" altLang="sl-SI" dirty="0" smtClean="0"/>
              <a:t>as mechanism for surpassing anti-concentration rules or conflict-of-interest rules (Albania, BiH)</a:t>
            </a:r>
          </a:p>
          <a:p>
            <a:r>
              <a:rPr lang="sl-SI" altLang="sl-SI" dirty="0" smtClean="0"/>
              <a:t>A </a:t>
            </a:r>
            <a:r>
              <a:rPr lang="sl-SI" altLang="sl-SI" b="1" dirty="0" smtClean="0"/>
              <a:t>foreign company </a:t>
            </a:r>
            <a:r>
              <a:rPr lang="sl-SI" altLang="sl-SI" dirty="0" smtClean="0"/>
              <a:t>registers as local enterprises and surpasses barriers on foreign ownership (BiH) or anti-concentration rules (Serbia).</a:t>
            </a:r>
          </a:p>
          <a:p>
            <a:endParaRPr lang="sl-SI" altLang="sl-SI" dirty="0" smtClean="0"/>
          </a:p>
          <a:p>
            <a:pPr>
              <a:buNone/>
            </a:pPr>
            <a:endParaRPr lang="sl-SI" altLang="sl-SI" dirty="0" smtClean="0"/>
          </a:p>
        </p:txBody>
      </p:sp>
      <p:sp>
        <p:nvSpPr>
          <p:cNvPr id="4" name="Rectangle 2"/>
          <p:cNvSpPr/>
          <p:nvPr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DE0E2C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k-MK" sz="1400" dirty="0" smtClean="0">
              <a:ln>
                <a:solidFill>
                  <a:srgbClr val="FF0000"/>
                </a:solidFill>
              </a:ln>
            </a:endParaRPr>
          </a:p>
        </p:txBody>
      </p:sp>
      <p:pic>
        <p:nvPicPr>
          <p:cNvPr id="5" name="Content Placeholder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79512" y="188640"/>
            <a:ext cx="1081472" cy="874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sl-SI" dirty="0" err="1" smtClean="0">
                <a:solidFill>
                  <a:srgbClr val="C00000"/>
                </a:solidFill>
              </a:rPr>
              <a:t>Other</a:t>
            </a:r>
            <a:r>
              <a:rPr lang="sl-SI" altLang="sl-SI" dirty="0" smtClean="0">
                <a:solidFill>
                  <a:srgbClr val="C00000"/>
                </a:solidFill>
              </a:rPr>
              <a:t> </a:t>
            </a:r>
            <a:r>
              <a:rPr lang="sl-SI" altLang="sl-SI" dirty="0" err="1" smtClean="0">
                <a:solidFill>
                  <a:srgbClr val="C00000"/>
                </a:solidFill>
              </a:rPr>
              <a:t>common</a:t>
            </a:r>
            <a:r>
              <a:rPr lang="sl-SI" altLang="sl-SI" dirty="0" smtClean="0">
                <a:solidFill>
                  <a:srgbClr val="C00000"/>
                </a:solidFill>
              </a:rPr>
              <a:t> </a:t>
            </a:r>
            <a:r>
              <a:rPr lang="sl-SI" altLang="sl-SI" dirty="0" err="1" smtClean="0">
                <a:solidFill>
                  <a:srgbClr val="C00000"/>
                </a:solidFill>
              </a:rPr>
              <a:t>problems</a:t>
            </a:r>
            <a:endParaRPr lang="sl-SI" altLang="sl-SI" dirty="0" smtClean="0">
              <a:solidFill>
                <a:srgbClr val="C00000"/>
              </a:solidFill>
            </a:endParaRPr>
          </a:p>
        </p:txBody>
      </p:sp>
      <p:sp>
        <p:nvSpPr>
          <p:cNvPr id="4099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altLang="sl-SI" dirty="0" err="1" smtClean="0"/>
              <a:t>There</a:t>
            </a:r>
            <a:r>
              <a:rPr lang="sl-SI" altLang="sl-SI" dirty="0" smtClean="0"/>
              <a:t> is </a:t>
            </a:r>
            <a:r>
              <a:rPr lang="sl-SI" altLang="sl-SI" dirty="0" err="1" smtClean="0"/>
              <a:t>least</a:t>
            </a:r>
            <a:r>
              <a:rPr lang="sl-SI" altLang="sl-SI" dirty="0" smtClean="0"/>
              <a:t> </a:t>
            </a:r>
            <a:r>
              <a:rPr lang="sl-SI" altLang="sl-SI" dirty="0" err="1" smtClean="0"/>
              <a:t>transparency</a:t>
            </a:r>
            <a:r>
              <a:rPr lang="sl-SI" altLang="sl-SI" dirty="0" smtClean="0"/>
              <a:t> </a:t>
            </a:r>
            <a:r>
              <a:rPr lang="sl-SI" altLang="sl-SI" dirty="0" err="1" smtClean="0"/>
              <a:t>of</a:t>
            </a:r>
            <a:r>
              <a:rPr lang="sl-SI" altLang="sl-SI" dirty="0" smtClean="0"/>
              <a:t> </a:t>
            </a:r>
            <a:r>
              <a:rPr lang="sl-SI" altLang="sl-SI" b="1" dirty="0" err="1" smtClean="0"/>
              <a:t>online</a:t>
            </a:r>
            <a:r>
              <a:rPr lang="sl-SI" altLang="sl-SI" b="1" dirty="0" smtClean="0"/>
              <a:t> </a:t>
            </a:r>
            <a:r>
              <a:rPr lang="sl-SI" altLang="sl-SI" b="1" dirty="0" err="1" smtClean="0"/>
              <a:t>media</a:t>
            </a:r>
            <a:r>
              <a:rPr lang="sl-SI" altLang="sl-SI" b="1" dirty="0" smtClean="0"/>
              <a:t> </a:t>
            </a:r>
            <a:r>
              <a:rPr lang="sl-SI" altLang="sl-SI" dirty="0" smtClean="0"/>
              <a:t>(</a:t>
            </a:r>
            <a:r>
              <a:rPr lang="sl-SI" altLang="sl-SI" dirty="0" err="1" smtClean="0"/>
              <a:t>Albania</a:t>
            </a:r>
            <a:r>
              <a:rPr lang="sl-SI" altLang="sl-SI" dirty="0" smtClean="0"/>
              <a:t>, BiH), </a:t>
            </a:r>
            <a:r>
              <a:rPr lang="sl-SI" altLang="sl-SI" dirty="0" err="1" smtClean="0"/>
              <a:t>since</a:t>
            </a:r>
            <a:r>
              <a:rPr lang="sl-SI" altLang="sl-SI" dirty="0" smtClean="0"/>
              <a:t> </a:t>
            </a:r>
            <a:r>
              <a:rPr lang="sl-SI" altLang="sl-SI" dirty="0" err="1" smtClean="0"/>
              <a:t>they</a:t>
            </a:r>
            <a:r>
              <a:rPr lang="sl-SI" altLang="sl-SI" dirty="0" smtClean="0"/>
              <a:t> are </a:t>
            </a:r>
            <a:r>
              <a:rPr lang="sl-SI" altLang="sl-SI" dirty="0" err="1" smtClean="0"/>
              <a:t>often</a:t>
            </a:r>
            <a:r>
              <a:rPr lang="sl-SI" altLang="sl-SI" dirty="0" smtClean="0"/>
              <a:t> not </a:t>
            </a:r>
            <a:r>
              <a:rPr lang="sl-SI" altLang="sl-SI" dirty="0" err="1" smtClean="0"/>
              <a:t>registered</a:t>
            </a:r>
            <a:r>
              <a:rPr lang="sl-SI" altLang="sl-SI" dirty="0" smtClean="0"/>
              <a:t> as </a:t>
            </a:r>
            <a:r>
              <a:rPr lang="sl-SI" altLang="sl-SI" dirty="0" err="1" smtClean="0"/>
              <a:t>media</a:t>
            </a:r>
            <a:r>
              <a:rPr lang="sl-SI" altLang="sl-SI" dirty="0" smtClean="0"/>
              <a:t> </a:t>
            </a:r>
            <a:r>
              <a:rPr lang="sl-SI" altLang="sl-SI" dirty="0" err="1" smtClean="0"/>
              <a:t>outlets</a:t>
            </a:r>
            <a:r>
              <a:rPr lang="sl-SI" altLang="sl-SI" dirty="0" smtClean="0"/>
              <a:t>.</a:t>
            </a:r>
          </a:p>
          <a:p>
            <a:endParaRPr lang="sl-SI" altLang="sl-SI" dirty="0" smtClean="0"/>
          </a:p>
          <a:p>
            <a:r>
              <a:rPr lang="sl-SI" altLang="sl-SI" dirty="0" smtClean="0"/>
              <a:t>General anti-monopoly body is in charge of media as well, but no specific rules pertain for media and the bodies rarely intervene in media sector.</a:t>
            </a:r>
          </a:p>
          <a:p>
            <a:pPr>
              <a:buNone/>
            </a:pPr>
            <a:endParaRPr lang="sl-SI" altLang="sl-SI" dirty="0" smtClean="0"/>
          </a:p>
        </p:txBody>
      </p:sp>
      <p:sp>
        <p:nvSpPr>
          <p:cNvPr id="4" name="Rectangle 2"/>
          <p:cNvSpPr/>
          <p:nvPr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DE0E2C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k-MK" sz="1400" dirty="0" smtClean="0">
              <a:ln>
                <a:solidFill>
                  <a:srgbClr val="FF0000"/>
                </a:solidFill>
              </a:ln>
            </a:endParaRPr>
          </a:p>
        </p:txBody>
      </p:sp>
      <p:pic>
        <p:nvPicPr>
          <p:cNvPr id="5" name="Content Placeholder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79512" y="188640"/>
            <a:ext cx="1081472" cy="874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slov 1"/>
          <p:cNvSpPr>
            <a:spLocks noGrp="1"/>
          </p:cNvSpPr>
          <p:nvPr>
            <p:ph type="title"/>
          </p:nvPr>
        </p:nvSpPr>
        <p:spPr>
          <a:xfrm>
            <a:off x="1331640" y="274638"/>
            <a:ext cx="7355160" cy="1143000"/>
          </a:xfrm>
        </p:spPr>
        <p:txBody>
          <a:bodyPr/>
          <a:lstStyle/>
          <a:p>
            <a:r>
              <a:rPr lang="sl-SI" altLang="sl-SI" dirty="0" err="1" smtClean="0">
                <a:solidFill>
                  <a:srgbClr val="C00000"/>
                </a:solidFill>
              </a:rPr>
              <a:t>Key</a:t>
            </a:r>
            <a:r>
              <a:rPr lang="sl-SI" altLang="sl-SI" dirty="0" smtClean="0">
                <a:solidFill>
                  <a:srgbClr val="C00000"/>
                </a:solidFill>
              </a:rPr>
              <a:t> findings: media ownership (country by country)</a:t>
            </a:r>
          </a:p>
        </p:txBody>
      </p:sp>
      <p:sp>
        <p:nvSpPr>
          <p:cNvPr id="4099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altLang="sl-SI" sz="3000" b="1" dirty="0" err="1" smtClean="0"/>
              <a:t>Albania</a:t>
            </a:r>
            <a:r>
              <a:rPr lang="sl-SI" altLang="sl-SI" sz="3000" dirty="0" smtClean="0"/>
              <a:t>: </a:t>
            </a:r>
            <a:r>
              <a:rPr lang="sl-SI" altLang="sl-SI" sz="3000" dirty="0" err="1" smtClean="0"/>
              <a:t>Despite</a:t>
            </a:r>
            <a:r>
              <a:rPr lang="sl-SI" altLang="sl-SI" sz="3000" dirty="0" smtClean="0"/>
              <a:t> </a:t>
            </a:r>
            <a:r>
              <a:rPr lang="sl-SI" altLang="sl-SI" sz="3000" dirty="0" err="1" smtClean="0"/>
              <a:t>formal</a:t>
            </a:r>
            <a:r>
              <a:rPr lang="sl-SI" altLang="sl-SI" sz="3000" dirty="0" smtClean="0"/>
              <a:t> </a:t>
            </a:r>
            <a:r>
              <a:rPr lang="sl-SI" altLang="sl-SI" sz="3000" dirty="0" err="1" smtClean="0"/>
              <a:t>transparency</a:t>
            </a:r>
            <a:r>
              <a:rPr lang="sl-SI" altLang="sl-SI" sz="3000" dirty="0" smtClean="0"/>
              <a:t> </a:t>
            </a:r>
            <a:r>
              <a:rPr lang="sl-SI" altLang="sl-SI" sz="3000" dirty="0" err="1" smtClean="0"/>
              <a:t>of</a:t>
            </a:r>
            <a:r>
              <a:rPr lang="sl-SI" altLang="sl-SI" sz="3000" dirty="0" smtClean="0"/>
              <a:t> </a:t>
            </a:r>
            <a:r>
              <a:rPr lang="sl-SI" altLang="sl-SI" sz="3000" dirty="0" err="1" smtClean="0"/>
              <a:t>ownership</a:t>
            </a:r>
            <a:r>
              <a:rPr lang="sl-SI" altLang="sl-SI" sz="3000" dirty="0" smtClean="0"/>
              <a:t> </a:t>
            </a:r>
            <a:r>
              <a:rPr lang="sl-SI" altLang="sl-SI" sz="3000" dirty="0" err="1" smtClean="0"/>
              <a:t>of</a:t>
            </a:r>
            <a:r>
              <a:rPr lang="sl-SI" altLang="sl-SI" sz="3000" dirty="0" smtClean="0"/>
              <a:t> </a:t>
            </a:r>
            <a:r>
              <a:rPr lang="sl-SI" altLang="sl-SI" sz="3000" dirty="0" err="1" smtClean="0"/>
              <a:t>media</a:t>
            </a:r>
            <a:r>
              <a:rPr lang="sl-SI" altLang="sl-SI" sz="3000" dirty="0" smtClean="0"/>
              <a:t> </a:t>
            </a:r>
            <a:r>
              <a:rPr lang="sl-SI" altLang="sl-SI" sz="3000" dirty="0" err="1" smtClean="0"/>
              <a:t>outlets</a:t>
            </a:r>
            <a:r>
              <a:rPr lang="sl-SI" altLang="sl-SI" sz="3000" dirty="0" smtClean="0"/>
              <a:t>, </a:t>
            </a:r>
            <a:r>
              <a:rPr lang="sl-SI" altLang="sl-SI" sz="3000" dirty="0" err="1" smtClean="0"/>
              <a:t>concerns</a:t>
            </a:r>
            <a:r>
              <a:rPr lang="sl-SI" altLang="sl-SI" sz="3000" dirty="0" smtClean="0"/>
              <a:t> </a:t>
            </a:r>
            <a:r>
              <a:rPr lang="sl-SI" altLang="sl-SI" sz="3000" dirty="0" err="1" smtClean="0"/>
              <a:t>about</a:t>
            </a:r>
            <a:r>
              <a:rPr lang="sl-SI" altLang="sl-SI" sz="3000" dirty="0" smtClean="0"/>
              <a:t> </a:t>
            </a:r>
            <a:r>
              <a:rPr lang="sl-SI" altLang="sl-SI" sz="3000" dirty="0" err="1" smtClean="0"/>
              <a:t>hidden</a:t>
            </a:r>
            <a:r>
              <a:rPr lang="sl-SI" altLang="sl-SI" sz="3000" dirty="0" smtClean="0"/>
              <a:t> </a:t>
            </a:r>
            <a:r>
              <a:rPr lang="sl-SI" altLang="sl-SI" sz="3000" dirty="0" err="1" smtClean="0"/>
              <a:t>owners</a:t>
            </a:r>
            <a:r>
              <a:rPr lang="sl-SI" altLang="sl-SI" sz="3000" dirty="0" smtClean="0"/>
              <a:t> </a:t>
            </a:r>
            <a:r>
              <a:rPr lang="sl-SI" altLang="sl-SI" sz="3000" dirty="0" err="1" smtClean="0"/>
              <a:t>and</a:t>
            </a:r>
            <a:r>
              <a:rPr lang="sl-SI" altLang="sl-SI" sz="3000" dirty="0" smtClean="0"/>
              <a:t> </a:t>
            </a:r>
            <a:r>
              <a:rPr lang="sl-SI" altLang="sl-SI" sz="3000" dirty="0" err="1" smtClean="0"/>
              <a:t>shares</a:t>
            </a:r>
            <a:r>
              <a:rPr lang="sl-SI" altLang="sl-SI" sz="3000" dirty="0" smtClean="0"/>
              <a:t> </a:t>
            </a:r>
            <a:r>
              <a:rPr lang="sl-SI" altLang="sl-SI" sz="3000" dirty="0" err="1" smtClean="0"/>
              <a:t>remained</a:t>
            </a:r>
            <a:r>
              <a:rPr lang="sl-SI" altLang="sl-SI" sz="3000" dirty="0" smtClean="0"/>
              <a:t>. </a:t>
            </a:r>
            <a:r>
              <a:rPr lang="en-GB" sz="3000" dirty="0" smtClean="0"/>
              <a:t>Ownership of online media </a:t>
            </a:r>
            <a:r>
              <a:rPr lang="sl-SI" sz="3000" dirty="0" smtClean="0"/>
              <a:t>is least known. Poorly implemented regulation.                         </a:t>
            </a:r>
            <a:endParaRPr lang="sl-SI" altLang="sl-SI" sz="3000" dirty="0" smtClean="0"/>
          </a:p>
          <a:p>
            <a:r>
              <a:rPr lang="sl-SI" altLang="sl-SI" sz="3000" b="1" dirty="0" smtClean="0"/>
              <a:t>BiH</a:t>
            </a:r>
            <a:r>
              <a:rPr lang="sl-SI" altLang="sl-SI" sz="3000" dirty="0" smtClean="0"/>
              <a:t>: </a:t>
            </a:r>
            <a:r>
              <a:rPr lang="en-US" sz="3000" dirty="0" smtClean="0"/>
              <a:t>Media ownership in B&amp;H is largely unregulated, with loopholes allowing true owners and origin of the capital to remain hidden.</a:t>
            </a:r>
            <a:r>
              <a:rPr lang="sl-SI" sz="3000" dirty="0" smtClean="0"/>
              <a:t> </a:t>
            </a:r>
            <a:r>
              <a:rPr lang="en-US" sz="3000" dirty="0" smtClean="0"/>
              <a:t>Ownership transparency of online media is particularly vague. </a:t>
            </a:r>
            <a:endParaRPr lang="sl-SI" sz="3000" dirty="0" smtClean="0"/>
          </a:p>
        </p:txBody>
      </p:sp>
      <p:sp>
        <p:nvSpPr>
          <p:cNvPr id="4" name="Rectangle 2"/>
          <p:cNvSpPr/>
          <p:nvPr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DE0E2C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k-MK" sz="1400" dirty="0" smtClean="0">
              <a:ln>
                <a:solidFill>
                  <a:srgbClr val="FF0000"/>
                </a:solidFill>
              </a:ln>
            </a:endParaRPr>
          </a:p>
        </p:txBody>
      </p:sp>
      <p:pic>
        <p:nvPicPr>
          <p:cNvPr id="5" name="Content Placeholder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79512" y="188640"/>
            <a:ext cx="1081472" cy="874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slov 1"/>
          <p:cNvSpPr>
            <a:spLocks noGrp="1"/>
          </p:cNvSpPr>
          <p:nvPr>
            <p:ph type="title"/>
          </p:nvPr>
        </p:nvSpPr>
        <p:spPr>
          <a:xfrm>
            <a:off x="1259632" y="274638"/>
            <a:ext cx="7427168" cy="1143000"/>
          </a:xfrm>
        </p:spPr>
        <p:txBody>
          <a:bodyPr/>
          <a:lstStyle/>
          <a:p>
            <a:r>
              <a:rPr lang="sl-SI" altLang="sl-SI" dirty="0" smtClean="0">
                <a:solidFill>
                  <a:srgbClr val="C00000"/>
                </a:solidFill>
              </a:rPr>
              <a:t>Key findings: media ownership (country by country)</a:t>
            </a:r>
          </a:p>
        </p:txBody>
      </p:sp>
      <p:sp>
        <p:nvSpPr>
          <p:cNvPr id="4099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 altLang="sl-SI" sz="3000" b="1" dirty="0" smtClean="0"/>
          </a:p>
          <a:p>
            <a:r>
              <a:rPr lang="sl-SI" altLang="sl-SI" sz="3000" b="1" dirty="0" smtClean="0"/>
              <a:t>Croatia</a:t>
            </a:r>
            <a:r>
              <a:rPr lang="sl-SI" altLang="sl-SI" sz="3000" dirty="0" smtClean="0"/>
              <a:t>: Public registers do not reveal persons behind companies that own media. </a:t>
            </a:r>
            <a:r>
              <a:rPr lang="sl-SI" altLang="sl-SI" sz="3000" dirty="0" err="1" smtClean="0"/>
              <a:t>Despite</a:t>
            </a:r>
            <a:r>
              <a:rPr lang="sl-SI" altLang="sl-SI" sz="3000" dirty="0" smtClean="0"/>
              <a:t> </a:t>
            </a:r>
            <a:r>
              <a:rPr lang="sl-SI" altLang="sl-SI" sz="3000" dirty="0" err="1" smtClean="0"/>
              <a:t>anti</a:t>
            </a:r>
            <a:r>
              <a:rPr lang="sl-SI" altLang="sl-SI" sz="3000" dirty="0" smtClean="0"/>
              <a:t>-</a:t>
            </a:r>
            <a:r>
              <a:rPr lang="sl-SI" altLang="sl-SI" sz="3000" dirty="0" err="1" smtClean="0"/>
              <a:t>concentration</a:t>
            </a:r>
            <a:r>
              <a:rPr lang="sl-SI" altLang="sl-SI" sz="3000" dirty="0" smtClean="0"/>
              <a:t> </a:t>
            </a:r>
            <a:r>
              <a:rPr lang="sl-SI" altLang="sl-SI" sz="3000" dirty="0" err="1" smtClean="0"/>
              <a:t>rules</a:t>
            </a:r>
            <a:r>
              <a:rPr lang="sl-SI" altLang="sl-SI" sz="3000" dirty="0" smtClean="0"/>
              <a:t>, </a:t>
            </a:r>
            <a:r>
              <a:rPr lang="sl-SI" altLang="sl-SI" sz="3000" dirty="0" err="1" smtClean="0"/>
              <a:t>two</a:t>
            </a:r>
            <a:r>
              <a:rPr lang="sl-SI" altLang="sl-SI" sz="3000" dirty="0" smtClean="0"/>
              <a:t> </a:t>
            </a:r>
            <a:r>
              <a:rPr lang="sl-SI" altLang="sl-SI" sz="3000" dirty="0" err="1" smtClean="0"/>
              <a:t>companies</a:t>
            </a:r>
            <a:r>
              <a:rPr lang="sl-SI" altLang="sl-SI" sz="3000" dirty="0" smtClean="0"/>
              <a:t> (EPH </a:t>
            </a:r>
            <a:r>
              <a:rPr lang="sl-SI" altLang="sl-SI" sz="3000" dirty="0" err="1" smtClean="0"/>
              <a:t>and</a:t>
            </a:r>
            <a:r>
              <a:rPr lang="sl-SI" altLang="sl-SI" sz="3000" dirty="0" smtClean="0"/>
              <a:t> </a:t>
            </a:r>
            <a:r>
              <a:rPr lang="sl-SI" altLang="sl-SI" sz="3000" dirty="0" err="1" smtClean="0"/>
              <a:t>Styria</a:t>
            </a:r>
            <a:r>
              <a:rPr lang="sl-SI" altLang="sl-SI" sz="3000" dirty="0" smtClean="0"/>
              <a:t>) </a:t>
            </a:r>
            <a:r>
              <a:rPr lang="sl-SI" altLang="sl-SI" sz="3000" dirty="0" err="1" smtClean="0"/>
              <a:t>hold</a:t>
            </a:r>
            <a:r>
              <a:rPr lang="sl-SI" altLang="sl-SI" sz="3000" dirty="0" smtClean="0"/>
              <a:t> </a:t>
            </a:r>
            <a:r>
              <a:rPr lang="en-US" sz="3000" dirty="0" smtClean="0"/>
              <a:t>90</a:t>
            </a:r>
            <a:r>
              <a:rPr lang="sl-SI" sz="3000" dirty="0" smtClean="0"/>
              <a:t>%</a:t>
            </a:r>
            <a:r>
              <a:rPr lang="en-US" sz="3000" dirty="0" smtClean="0"/>
              <a:t> of </a:t>
            </a:r>
            <a:r>
              <a:rPr lang="sl-SI" sz="3000" dirty="0" err="1" smtClean="0"/>
              <a:t>print</a:t>
            </a:r>
            <a:r>
              <a:rPr lang="sl-SI" sz="3000" dirty="0" smtClean="0"/>
              <a:t> </a:t>
            </a:r>
            <a:r>
              <a:rPr lang="sl-SI" sz="3000" dirty="0" err="1" smtClean="0"/>
              <a:t>media</a:t>
            </a:r>
            <a:r>
              <a:rPr lang="en-US" sz="3000" dirty="0" smtClean="0"/>
              <a:t> market</a:t>
            </a:r>
            <a:r>
              <a:rPr lang="sl-SI" sz="3000" dirty="0" smtClean="0"/>
              <a:t>, </a:t>
            </a:r>
            <a:r>
              <a:rPr lang="sl-SI" sz="3000" dirty="0" err="1" smtClean="0"/>
              <a:t>obtained</a:t>
            </a:r>
            <a:r>
              <a:rPr lang="sl-SI" sz="3000" dirty="0" smtClean="0"/>
              <a:t> </a:t>
            </a:r>
            <a:r>
              <a:rPr lang="sl-SI" sz="3000" dirty="0" err="1" smtClean="0"/>
              <a:t>t</a:t>
            </a:r>
            <a:r>
              <a:rPr lang="sl-SI" altLang="sl-SI" sz="3000" dirty="0" err="1" smtClean="0"/>
              <a:t>hrough</a:t>
            </a:r>
            <a:r>
              <a:rPr lang="en-US" sz="3000" dirty="0" smtClean="0"/>
              <a:t> obscure </a:t>
            </a:r>
            <a:r>
              <a:rPr lang="en-US" sz="3000" dirty="0" err="1" smtClean="0"/>
              <a:t>privatisation</a:t>
            </a:r>
            <a:r>
              <a:rPr lang="sl-SI" sz="3000" dirty="0" smtClean="0"/>
              <a:t> processes.</a:t>
            </a:r>
            <a:endParaRPr lang="sl-SI" altLang="sl-SI" sz="3000" dirty="0" smtClean="0"/>
          </a:p>
        </p:txBody>
      </p:sp>
      <p:sp>
        <p:nvSpPr>
          <p:cNvPr id="4" name="Rectangle 2"/>
          <p:cNvSpPr/>
          <p:nvPr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DE0E2C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k-MK" sz="1400" dirty="0" smtClean="0">
              <a:ln>
                <a:solidFill>
                  <a:srgbClr val="FF0000"/>
                </a:solidFill>
              </a:ln>
            </a:endParaRPr>
          </a:p>
        </p:txBody>
      </p:sp>
      <p:pic>
        <p:nvPicPr>
          <p:cNvPr id="5" name="Content Placeholder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79512" y="188640"/>
            <a:ext cx="1081472" cy="874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slov 1"/>
          <p:cNvSpPr>
            <a:spLocks noGrp="1"/>
          </p:cNvSpPr>
          <p:nvPr>
            <p:ph type="title"/>
          </p:nvPr>
        </p:nvSpPr>
        <p:spPr>
          <a:xfrm>
            <a:off x="1259632" y="274638"/>
            <a:ext cx="7427168" cy="1143000"/>
          </a:xfrm>
        </p:spPr>
        <p:txBody>
          <a:bodyPr/>
          <a:lstStyle/>
          <a:p>
            <a:r>
              <a:rPr lang="sl-SI" altLang="sl-SI" dirty="0" smtClean="0">
                <a:solidFill>
                  <a:srgbClr val="C00000"/>
                </a:solidFill>
              </a:rPr>
              <a:t>Key findings: media ownership (country by country)</a:t>
            </a:r>
          </a:p>
        </p:txBody>
      </p:sp>
      <p:sp>
        <p:nvSpPr>
          <p:cNvPr id="4099" name="Ograda vsebine 2"/>
          <p:cNvSpPr>
            <a:spLocks noGrp="1"/>
          </p:cNvSpPr>
          <p:nvPr>
            <p:ph idx="1"/>
          </p:nvPr>
        </p:nvSpPr>
        <p:spPr>
          <a:xfrm>
            <a:off x="357158" y="1600200"/>
            <a:ext cx="8329642" cy="4972072"/>
          </a:xfrm>
        </p:spPr>
        <p:txBody>
          <a:bodyPr/>
          <a:lstStyle/>
          <a:p>
            <a:r>
              <a:rPr lang="sl-SI" altLang="sl-SI" sz="3000" b="1" dirty="0" smtClean="0"/>
              <a:t>Macedonia</a:t>
            </a:r>
            <a:r>
              <a:rPr lang="sl-SI" altLang="sl-SI" sz="3000" dirty="0" smtClean="0"/>
              <a:t>: </a:t>
            </a:r>
            <a:r>
              <a:rPr lang="sl-SI" sz="2800" dirty="0" smtClean="0"/>
              <a:t>Domination of </a:t>
            </a:r>
            <a:r>
              <a:rPr lang="en-US" sz="2800" dirty="0" smtClean="0"/>
              <a:t>local media moguls</a:t>
            </a:r>
            <a:r>
              <a:rPr lang="sl-SI" sz="2800" dirty="0" smtClean="0"/>
              <a:t> </a:t>
            </a:r>
            <a:r>
              <a:rPr lang="en-US" sz="2800" dirty="0" smtClean="0"/>
              <a:t>(predominantly in television sector) who perfected the methods of (</a:t>
            </a:r>
            <a:r>
              <a:rPr lang="en-US" sz="2800" dirty="0" err="1" smtClean="0"/>
              <a:t>mis</a:t>
            </a:r>
            <a:r>
              <a:rPr lang="en-US" sz="2800" dirty="0" smtClean="0"/>
              <a:t>)using their media in order to achieve their political and business interests</a:t>
            </a:r>
            <a:r>
              <a:rPr lang="sl-SI" sz="2800" dirty="0" smtClean="0"/>
              <a:t>.</a:t>
            </a:r>
          </a:p>
          <a:p>
            <a:r>
              <a:rPr lang="sl-SI" sz="2800" dirty="0" smtClean="0"/>
              <a:t>Me</a:t>
            </a:r>
            <a:r>
              <a:rPr lang="en-US" sz="2800" dirty="0" err="1" smtClean="0"/>
              <a:t>dia</a:t>
            </a:r>
            <a:r>
              <a:rPr lang="en-US" sz="2800" dirty="0" smtClean="0"/>
              <a:t> owners switch their political allegiances </a:t>
            </a:r>
            <a:r>
              <a:rPr lang="sl-SI" sz="2800" dirty="0" smtClean="0"/>
              <a:t>d</a:t>
            </a:r>
            <a:r>
              <a:rPr lang="en-US" sz="2800" dirty="0" err="1" smtClean="0"/>
              <a:t>epending</a:t>
            </a:r>
            <a:r>
              <a:rPr lang="en-US" sz="2800" dirty="0" smtClean="0"/>
              <a:t> on who </a:t>
            </a:r>
            <a:r>
              <a:rPr lang="sl-SI" sz="2800" dirty="0" smtClean="0"/>
              <a:t>is</a:t>
            </a:r>
            <a:r>
              <a:rPr lang="en-US" sz="2800" dirty="0" smtClean="0"/>
              <a:t> in power</a:t>
            </a:r>
            <a:r>
              <a:rPr lang="sl-SI" sz="2800" dirty="0" smtClean="0"/>
              <a:t>.</a:t>
            </a:r>
          </a:p>
          <a:p>
            <a:r>
              <a:rPr lang="en-US" sz="2800" dirty="0" smtClean="0"/>
              <a:t> </a:t>
            </a:r>
            <a:r>
              <a:rPr lang="sl-SI" sz="2800" dirty="0" smtClean="0"/>
              <a:t>N</a:t>
            </a:r>
            <a:r>
              <a:rPr lang="en-US" sz="2800" dirty="0" err="1" smtClean="0"/>
              <a:t>ew</a:t>
            </a:r>
            <a:r>
              <a:rPr lang="en-US" sz="2800" dirty="0" smtClean="0"/>
              <a:t> legislation </a:t>
            </a:r>
            <a:r>
              <a:rPr lang="sl-SI" sz="2800" dirty="0" smtClean="0"/>
              <a:t>(</a:t>
            </a:r>
            <a:r>
              <a:rPr lang="en-US" sz="2800" dirty="0" smtClean="0"/>
              <a:t>end of 2013</a:t>
            </a:r>
            <a:r>
              <a:rPr lang="sl-SI" sz="2800" dirty="0" smtClean="0"/>
              <a:t>/</a:t>
            </a:r>
            <a:r>
              <a:rPr lang="en-US" sz="2800" dirty="0" smtClean="0"/>
              <a:t>amended January 2014) requires </a:t>
            </a:r>
            <a:r>
              <a:rPr lang="sl-SI" sz="2800" dirty="0" smtClean="0"/>
              <a:t>also </a:t>
            </a:r>
            <a:r>
              <a:rPr lang="en-US" sz="2800" dirty="0" smtClean="0"/>
              <a:t>from the owners of print media to disclose their media stakes</a:t>
            </a:r>
            <a:r>
              <a:rPr lang="sl-SI" sz="2800" dirty="0" smtClean="0"/>
              <a:t>.</a:t>
            </a:r>
            <a:r>
              <a:rPr lang="en-US" sz="2800" dirty="0" smtClean="0"/>
              <a:t> </a:t>
            </a:r>
            <a:r>
              <a:rPr lang="sl-SI" sz="2800" dirty="0" smtClean="0"/>
              <a:t> H</a:t>
            </a:r>
            <a:r>
              <a:rPr lang="en-US" sz="2800" dirty="0" err="1" smtClean="0"/>
              <a:t>owever</a:t>
            </a:r>
            <a:r>
              <a:rPr lang="en-US" sz="2800" dirty="0" smtClean="0"/>
              <a:t>, many media have formal owners</a:t>
            </a:r>
            <a:r>
              <a:rPr lang="sl-SI" sz="2800" dirty="0" smtClean="0"/>
              <a:t>,</a:t>
            </a:r>
            <a:r>
              <a:rPr lang="en-US" sz="2800" dirty="0" smtClean="0"/>
              <a:t> and “real” owners behind the scene</a:t>
            </a:r>
            <a:r>
              <a:rPr lang="sl-SI" sz="2800" dirty="0" smtClean="0"/>
              <a:t>. </a:t>
            </a:r>
            <a:endParaRPr lang="sl-SI" altLang="sl-SI" sz="2800" dirty="0" smtClean="0"/>
          </a:p>
          <a:p>
            <a:endParaRPr lang="sl-SI" altLang="sl-SI" sz="3000" dirty="0" smtClean="0"/>
          </a:p>
        </p:txBody>
      </p:sp>
      <p:sp>
        <p:nvSpPr>
          <p:cNvPr id="4" name="Rectangle 2"/>
          <p:cNvSpPr/>
          <p:nvPr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DE0E2C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k-MK" sz="1400" dirty="0" smtClean="0">
              <a:ln>
                <a:solidFill>
                  <a:srgbClr val="FF0000"/>
                </a:solidFill>
              </a:ln>
            </a:endParaRPr>
          </a:p>
        </p:txBody>
      </p:sp>
      <p:pic>
        <p:nvPicPr>
          <p:cNvPr id="5" name="Content Placeholder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79512" y="188640"/>
            <a:ext cx="1081472" cy="874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sl-SI" dirty="0" smtClean="0">
                <a:solidFill>
                  <a:srgbClr val="C00000"/>
                </a:solidFill>
              </a:rPr>
              <a:t/>
            </a:r>
            <a:br>
              <a:rPr lang="sl-SI" dirty="0" smtClean="0">
                <a:solidFill>
                  <a:srgbClr val="C00000"/>
                </a:solidFill>
              </a:rPr>
            </a:br>
            <a:r>
              <a:rPr lang="sl-SI" dirty="0" smtClean="0">
                <a:solidFill>
                  <a:srgbClr val="C00000"/>
                </a:solidFill>
              </a:rPr>
              <a:t/>
            </a:r>
            <a:br>
              <a:rPr lang="sl-SI" dirty="0" smtClean="0">
                <a:solidFill>
                  <a:srgbClr val="C00000"/>
                </a:solidFill>
              </a:rPr>
            </a:br>
            <a:r>
              <a:rPr lang="sl-SI" dirty="0" smtClean="0">
                <a:solidFill>
                  <a:srgbClr val="C00000"/>
                </a:solidFill>
              </a:rPr>
              <a:t>South East European Media Observatory?</a:t>
            </a:r>
            <a:r>
              <a:rPr lang="sl-SI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sl-SI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dirty="0" smtClean="0"/>
              <a:t/>
            </a:r>
            <a:br>
              <a:rPr lang="sl-SI" dirty="0" smtClean="0"/>
            </a:br>
            <a:endParaRPr lang="sl-SI" dirty="0"/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>
          <a:xfrm>
            <a:off x="357158" y="1428736"/>
            <a:ext cx="8429684" cy="5143536"/>
          </a:xfrm>
        </p:spPr>
        <p:txBody>
          <a:bodyPr/>
          <a:lstStyle/>
          <a:p>
            <a:r>
              <a:rPr lang="en-US" sz="2600" dirty="0" smtClean="0"/>
              <a:t>is a regional partnership of civil society </a:t>
            </a:r>
            <a:r>
              <a:rPr lang="en-US" sz="2600" dirty="0" smtClean="0"/>
              <a:t>organizations </a:t>
            </a:r>
            <a:r>
              <a:rPr lang="en-US" sz="2600" dirty="0" smtClean="0"/>
              <a:t>aimed at enhancing media freedom and pluralism, and influencing media reforms in the countries of South East Europe.</a:t>
            </a:r>
          </a:p>
          <a:p>
            <a:r>
              <a:rPr lang="sl-SI" altLang="sl-SI" sz="2600" dirty="0" smtClean="0"/>
              <a:t>connects seven media centers/institutes from Albania, Bosnia and Herzegovina, Croatia, Hungary, Macedonia, Serbia and Slovenia (led by Peace Institute, Ljubljana)</a:t>
            </a:r>
          </a:p>
          <a:p>
            <a:r>
              <a:rPr lang="sl-SI" altLang="sl-SI" sz="2600" dirty="0" smtClean="0"/>
              <a:t>started in December 2012 with the support of the European Union</a:t>
            </a:r>
          </a:p>
          <a:p>
            <a:r>
              <a:rPr lang="sl-SI" altLang="sl-SI" sz="2600" dirty="0" smtClean="0"/>
              <a:t>Phase 1: two years, until December 2014 </a:t>
            </a:r>
          </a:p>
          <a:p>
            <a:r>
              <a:rPr lang="sl-SI" altLang="sl-SI" sz="2600" dirty="0" smtClean="0"/>
              <a:t>Phase 2: 2015-2016 to include also Kosovo, Montenegro and Turkey</a:t>
            </a:r>
          </a:p>
          <a:p>
            <a:pPr>
              <a:buNone/>
            </a:pPr>
            <a:endParaRPr lang="sl-SI" altLang="sl-SI" sz="2800" dirty="0" smtClean="0"/>
          </a:p>
        </p:txBody>
      </p:sp>
      <p:pic>
        <p:nvPicPr>
          <p:cNvPr id="5" name="Content Placeholder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85720" y="357166"/>
            <a:ext cx="1081472" cy="874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2"/>
          <p:cNvSpPr/>
          <p:nvPr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DE0E2C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k-MK" sz="1400" dirty="0" smtClean="0">
              <a:ln>
                <a:solidFill>
                  <a:srgbClr val="FF0000"/>
                </a:solidFill>
              </a:ln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slov 1"/>
          <p:cNvSpPr>
            <a:spLocks noGrp="1"/>
          </p:cNvSpPr>
          <p:nvPr>
            <p:ph type="title"/>
          </p:nvPr>
        </p:nvSpPr>
        <p:spPr>
          <a:xfrm>
            <a:off x="1259632" y="274638"/>
            <a:ext cx="7427168" cy="1143000"/>
          </a:xfrm>
        </p:spPr>
        <p:txBody>
          <a:bodyPr/>
          <a:lstStyle/>
          <a:p>
            <a:r>
              <a:rPr lang="sl-SI" altLang="sl-SI" dirty="0" smtClean="0">
                <a:solidFill>
                  <a:srgbClr val="C00000"/>
                </a:solidFill>
              </a:rPr>
              <a:t>Key findings: media ownership (country by country)</a:t>
            </a:r>
          </a:p>
        </p:txBody>
      </p:sp>
      <p:sp>
        <p:nvSpPr>
          <p:cNvPr id="4099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altLang="sl-SI" b="1" dirty="0" err="1" smtClean="0"/>
              <a:t>Serbia</a:t>
            </a:r>
            <a:r>
              <a:rPr lang="sl-SI" altLang="sl-SI" dirty="0" smtClean="0"/>
              <a:t>: </a:t>
            </a:r>
            <a:r>
              <a:rPr lang="en-US" dirty="0" smtClean="0"/>
              <a:t>Inadequate regulation prevents effective control of illicit market concentration and enables media owners to remain hidden for years</a:t>
            </a:r>
            <a:r>
              <a:rPr lang="sl-SI" dirty="0" smtClean="0"/>
              <a:t>. </a:t>
            </a:r>
          </a:p>
          <a:p>
            <a:pPr lvl="0"/>
            <a:r>
              <a:rPr lang="sl-SI" dirty="0" smtClean="0"/>
              <a:t>It also enables </a:t>
            </a:r>
            <a:r>
              <a:rPr lang="en-US" dirty="0" err="1" smtClean="0"/>
              <a:t>legali</a:t>
            </a:r>
            <a:r>
              <a:rPr lang="sl-SI" dirty="0" smtClean="0"/>
              <a:t>z</a:t>
            </a:r>
            <a:r>
              <a:rPr lang="en-US" dirty="0" err="1" smtClean="0"/>
              <a:t>ation</a:t>
            </a:r>
            <a:r>
              <a:rPr lang="en-US" dirty="0" smtClean="0"/>
              <a:t> of shady capital through the media</a:t>
            </a:r>
            <a:r>
              <a:rPr lang="sl-SI" dirty="0" smtClean="0"/>
              <a:t> </a:t>
            </a:r>
            <a:r>
              <a:rPr lang="sl-SI" dirty="0" err="1" smtClean="0"/>
              <a:t>and</a:t>
            </a:r>
            <a:r>
              <a:rPr lang="sl-SI" dirty="0" smtClean="0"/>
              <a:t> </a:t>
            </a:r>
            <a:r>
              <a:rPr lang="en-US" dirty="0" smtClean="0"/>
              <a:t>infiltration of business oligarchs and politicians in the media in a non-transparent way.</a:t>
            </a:r>
            <a:endParaRPr lang="sl-SI" altLang="sl-SI" dirty="0" smtClean="0"/>
          </a:p>
          <a:p>
            <a:endParaRPr lang="sl-SI" altLang="sl-SI" dirty="0" smtClean="0"/>
          </a:p>
        </p:txBody>
      </p:sp>
      <p:sp>
        <p:nvSpPr>
          <p:cNvPr id="4" name="Rectangle 2"/>
          <p:cNvSpPr/>
          <p:nvPr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DE0E2C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k-MK" sz="1400" dirty="0" smtClean="0">
              <a:ln>
                <a:solidFill>
                  <a:srgbClr val="FF0000"/>
                </a:solidFill>
              </a:ln>
            </a:endParaRPr>
          </a:p>
        </p:txBody>
      </p:sp>
      <p:pic>
        <p:nvPicPr>
          <p:cNvPr id="5" name="Content Placeholder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79512" y="188640"/>
            <a:ext cx="1081472" cy="874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sl-SI" dirty="0" err="1" smtClean="0">
                <a:solidFill>
                  <a:srgbClr val="C00000"/>
                </a:solidFill>
              </a:rPr>
              <a:t>Recommendations</a:t>
            </a:r>
            <a:r>
              <a:rPr lang="sl-SI" altLang="sl-SI" dirty="0" smtClean="0">
                <a:solidFill>
                  <a:srgbClr val="C00000"/>
                </a:solidFill>
              </a:rPr>
              <a:t>: </a:t>
            </a:r>
            <a:r>
              <a:rPr lang="sl-SI" altLang="sl-SI" b="1" dirty="0" err="1" smtClean="0">
                <a:solidFill>
                  <a:srgbClr val="C00000"/>
                </a:solidFill>
              </a:rPr>
              <a:t>Albania</a:t>
            </a:r>
            <a:endParaRPr lang="sl-SI" altLang="sl-SI" b="1" dirty="0" smtClean="0">
              <a:solidFill>
                <a:srgbClr val="C00000"/>
              </a:solidFill>
            </a:endParaRPr>
          </a:p>
        </p:txBody>
      </p:sp>
      <p:sp>
        <p:nvSpPr>
          <p:cNvPr id="4099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sz="2400" dirty="0" err="1" smtClean="0"/>
              <a:t>Develop</a:t>
            </a:r>
            <a:r>
              <a:rPr lang="sl-SI" sz="2400" dirty="0" smtClean="0"/>
              <a:t> </a:t>
            </a:r>
            <a:r>
              <a:rPr lang="sl-SI" sz="2400" dirty="0" err="1" smtClean="0"/>
              <a:t>legislation</a:t>
            </a:r>
            <a:r>
              <a:rPr lang="sl-SI" sz="2400" dirty="0" smtClean="0"/>
              <a:t> </a:t>
            </a:r>
            <a:r>
              <a:rPr lang="sl-SI" sz="2400" dirty="0" err="1" smtClean="0"/>
              <a:t>concerning</a:t>
            </a:r>
            <a:r>
              <a:rPr lang="sl-SI" sz="2400" dirty="0" smtClean="0"/>
              <a:t> </a:t>
            </a:r>
            <a:r>
              <a:rPr lang="sl-SI" sz="2400" b="1" dirty="0" err="1" smtClean="0"/>
              <a:t>ownership</a:t>
            </a:r>
            <a:r>
              <a:rPr lang="sl-SI" sz="2400" b="1" dirty="0" smtClean="0"/>
              <a:t> </a:t>
            </a:r>
            <a:r>
              <a:rPr lang="sl-SI" sz="2400" b="1" dirty="0" err="1" smtClean="0"/>
              <a:t>concentration</a:t>
            </a:r>
            <a:r>
              <a:rPr lang="sl-SI" sz="2400" b="1" dirty="0" smtClean="0"/>
              <a:t> </a:t>
            </a:r>
            <a:r>
              <a:rPr lang="sl-SI" sz="2400" dirty="0" err="1" smtClean="0"/>
              <a:t>of</a:t>
            </a:r>
            <a:r>
              <a:rPr lang="sl-SI" sz="2400" dirty="0" smtClean="0"/>
              <a:t> </a:t>
            </a:r>
            <a:r>
              <a:rPr lang="sl-SI" sz="2400" dirty="0" err="1" smtClean="0"/>
              <a:t>the</a:t>
            </a:r>
            <a:r>
              <a:rPr lang="sl-SI" sz="2400" dirty="0" smtClean="0"/>
              <a:t> </a:t>
            </a:r>
            <a:r>
              <a:rPr lang="sl-SI" sz="2400" b="1" dirty="0" err="1" smtClean="0"/>
              <a:t>print</a:t>
            </a:r>
            <a:r>
              <a:rPr lang="sl-SI" sz="2400" dirty="0" smtClean="0"/>
              <a:t> </a:t>
            </a:r>
            <a:r>
              <a:rPr lang="sl-SI" sz="2400" dirty="0" err="1" smtClean="0"/>
              <a:t>and</a:t>
            </a:r>
            <a:r>
              <a:rPr lang="sl-SI" sz="2400" dirty="0" smtClean="0"/>
              <a:t> </a:t>
            </a:r>
            <a:r>
              <a:rPr lang="sl-SI" sz="2400" b="1" dirty="0" err="1" smtClean="0"/>
              <a:t>online</a:t>
            </a:r>
            <a:r>
              <a:rPr lang="sl-SI" sz="2400" dirty="0" smtClean="0"/>
              <a:t> </a:t>
            </a:r>
            <a:r>
              <a:rPr lang="sl-SI" sz="2400" dirty="0" err="1" smtClean="0"/>
              <a:t>media</a:t>
            </a:r>
            <a:r>
              <a:rPr lang="sl-SI" sz="2400" dirty="0" smtClean="0"/>
              <a:t>.</a:t>
            </a:r>
          </a:p>
          <a:p>
            <a:r>
              <a:rPr lang="sl-SI" sz="2400" dirty="0" err="1" smtClean="0"/>
              <a:t>Reconsider</a:t>
            </a:r>
            <a:r>
              <a:rPr lang="sl-SI" sz="2400" dirty="0" smtClean="0"/>
              <a:t> </a:t>
            </a:r>
            <a:r>
              <a:rPr lang="sl-SI" sz="2400" b="1" dirty="0" smtClean="0"/>
              <a:t>c</a:t>
            </a:r>
            <a:r>
              <a:rPr lang="en-GB" sz="2400" b="1" dirty="0" err="1" smtClean="0"/>
              <a:t>ross</a:t>
            </a:r>
            <a:r>
              <a:rPr lang="en-GB" sz="2400" b="1" dirty="0" smtClean="0"/>
              <a:t>-ownership rules</a:t>
            </a:r>
            <a:r>
              <a:rPr lang="en-GB" sz="2400" dirty="0" smtClean="0"/>
              <a:t>, given the tendencies towards concentration of the media market. </a:t>
            </a:r>
            <a:endParaRPr lang="sl-SI" sz="2400" dirty="0" smtClean="0"/>
          </a:p>
          <a:p>
            <a:r>
              <a:rPr lang="en-GB" sz="2400" dirty="0" smtClean="0"/>
              <a:t>Increase </a:t>
            </a:r>
            <a:r>
              <a:rPr lang="en-GB" sz="2400" b="1" dirty="0" smtClean="0"/>
              <a:t>monitoring</a:t>
            </a:r>
            <a:r>
              <a:rPr lang="en-GB" sz="2400" dirty="0" smtClean="0"/>
              <a:t> of </a:t>
            </a:r>
            <a:r>
              <a:rPr lang="en-GB" sz="2400" b="1" dirty="0" smtClean="0"/>
              <a:t>dubious</a:t>
            </a:r>
            <a:r>
              <a:rPr lang="en-GB" sz="2400" dirty="0" smtClean="0"/>
              <a:t> practices in </a:t>
            </a:r>
            <a:r>
              <a:rPr lang="en-GB" sz="2400" b="1" dirty="0" smtClean="0"/>
              <a:t>ownership</a:t>
            </a:r>
            <a:r>
              <a:rPr lang="en-GB" sz="2400" dirty="0" smtClean="0"/>
              <a:t> </a:t>
            </a:r>
            <a:r>
              <a:rPr lang="en-GB" sz="2400" b="1" dirty="0" smtClean="0"/>
              <a:t>patterns</a:t>
            </a:r>
            <a:r>
              <a:rPr lang="en-GB" sz="2400" dirty="0" smtClean="0"/>
              <a:t>: </a:t>
            </a:r>
            <a:endParaRPr lang="sl-SI" sz="2400" dirty="0" smtClean="0"/>
          </a:p>
          <a:p>
            <a:pPr>
              <a:buNone/>
            </a:pPr>
            <a:r>
              <a:rPr lang="en-GB" sz="2400" dirty="0" smtClean="0">
                <a:sym typeface="Wingdings"/>
              </a:rPr>
              <a:t></a:t>
            </a:r>
            <a:r>
              <a:rPr lang="en-GB" sz="2400" dirty="0" smtClean="0"/>
              <a:t> involve </a:t>
            </a:r>
            <a:r>
              <a:rPr lang="sl-SI" sz="2400" dirty="0" smtClean="0"/>
              <a:t>C</a:t>
            </a:r>
            <a:r>
              <a:rPr lang="en-GB" sz="2400" dirty="0" err="1" smtClean="0"/>
              <a:t>ompetition</a:t>
            </a:r>
            <a:r>
              <a:rPr lang="en-GB" sz="2400" dirty="0" smtClean="0"/>
              <a:t> </a:t>
            </a:r>
            <a:r>
              <a:rPr lang="sl-SI" sz="2400" dirty="0" smtClean="0"/>
              <a:t>A</a:t>
            </a:r>
            <a:r>
              <a:rPr lang="en-GB" sz="2400" dirty="0" err="1" smtClean="0"/>
              <a:t>uthority</a:t>
            </a:r>
            <a:r>
              <a:rPr lang="en-GB" sz="2400" dirty="0" smtClean="0"/>
              <a:t> along regulatory body </a:t>
            </a:r>
            <a:endParaRPr lang="sl-SI" sz="2400" dirty="0" smtClean="0"/>
          </a:p>
          <a:p>
            <a:pPr>
              <a:buNone/>
            </a:pPr>
            <a:r>
              <a:rPr lang="en-GB" sz="2400" dirty="0" smtClean="0">
                <a:sym typeface="Wingdings"/>
              </a:rPr>
              <a:t></a:t>
            </a:r>
            <a:r>
              <a:rPr lang="en-GB" sz="2400" dirty="0" smtClean="0"/>
              <a:t> ensure that controversial or hidden cases of ownership are investigated. </a:t>
            </a:r>
            <a:endParaRPr lang="sl-SI" sz="2400" dirty="0" smtClean="0"/>
          </a:p>
          <a:p>
            <a:endParaRPr lang="sl-SI" altLang="sl-SI" sz="2400" dirty="0" smtClean="0"/>
          </a:p>
        </p:txBody>
      </p:sp>
      <p:sp>
        <p:nvSpPr>
          <p:cNvPr id="4" name="Rectangle 2"/>
          <p:cNvSpPr/>
          <p:nvPr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DE0E2C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k-MK" sz="1400" dirty="0" smtClean="0">
              <a:ln>
                <a:solidFill>
                  <a:srgbClr val="FF0000"/>
                </a:solidFill>
              </a:ln>
            </a:endParaRPr>
          </a:p>
        </p:txBody>
      </p:sp>
      <p:pic>
        <p:nvPicPr>
          <p:cNvPr id="5" name="Content Placeholder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79512" y="188640"/>
            <a:ext cx="1081472" cy="874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4343509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sl-SI" altLang="sl-SI" dirty="0" err="1" smtClean="0">
                <a:solidFill>
                  <a:srgbClr val="C00000"/>
                </a:solidFill>
              </a:rPr>
              <a:t>Recommendations</a:t>
            </a:r>
            <a:r>
              <a:rPr lang="sl-SI" altLang="sl-SI" dirty="0" smtClean="0">
                <a:solidFill>
                  <a:srgbClr val="C00000"/>
                </a:solidFill>
              </a:rPr>
              <a:t>: </a:t>
            </a:r>
            <a:r>
              <a:rPr lang="sl-SI" altLang="sl-SI" b="1" dirty="0" smtClean="0">
                <a:solidFill>
                  <a:srgbClr val="C00000"/>
                </a:solidFill>
              </a:rPr>
              <a:t>BiH</a:t>
            </a:r>
          </a:p>
        </p:txBody>
      </p:sp>
      <p:sp>
        <p:nvSpPr>
          <p:cNvPr id="4099" name="Ograda vsebine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/>
          <a:lstStyle/>
          <a:p>
            <a:r>
              <a:rPr lang="sl-SI" sz="2400" b="1" dirty="0" err="1" smtClean="0"/>
              <a:t>Enhance</a:t>
            </a:r>
            <a:r>
              <a:rPr lang="sl-SI" sz="2400" b="1" dirty="0" smtClean="0"/>
              <a:t> </a:t>
            </a:r>
            <a:r>
              <a:rPr lang="sl-SI" sz="2400" b="1" dirty="0" err="1" smtClean="0"/>
              <a:t>transparency</a:t>
            </a:r>
            <a:r>
              <a:rPr lang="sl-SI" sz="2400" b="1" dirty="0" smtClean="0"/>
              <a:t> </a:t>
            </a:r>
            <a:r>
              <a:rPr lang="sl-SI" sz="2400" dirty="0" err="1" smtClean="0"/>
              <a:t>of</a:t>
            </a:r>
            <a:r>
              <a:rPr lang="sl-SI" sz="2400" dirty="0" smtClean="0"/>
              <a:t> </a:t>
            </a:r>
            <a:r>
              <a:rPr lang="sl-SI" sz="2400" dirty="0" err="1" smtClean="0"/>
              <a:t>official</a:t>
            </a:r>
            <a:r>
              <a:rPr lang="sl-SI" sz="2400" dirty="0" smtClean="0"/>
              <a:t> </a:t>
            </a:r>
            <a:r>
              <a:rPr lang="sl-SI" sz="2400" dirty="0" err="1" smtClean="0"/>
              <a:t>data</a:t>
            </a:r>
            <a:r>
              <a:rPr lang="sl-SI" sz="2400" dirty="0" smtClean="0"/>
              <a:t> on </a:t>
            </a:r>
            <a:r>
              <a:rPr lang="sl-SI" sz="2400" dirty="0" err="1" smtClean="0"/>
              <a:t>media</a:t>
            </a:r>
            <a:r>
              <a:rPr lang="sl-SI" sz="2400" dirty="0" smtClean="0"/>
              <a:t> </a:t>
            </a:r>
            <a:r>
              <a:rPr lang="sl-SI" sz="2400" dirty="0" err="1" smtClean="0"/>
              <a:t>ownership</a:t>
            </a:r>
            <a:r>
              <a:rPr lang="sl-SI" sz="2400" dirty="0" smtClean="0"/>
              <a:t>:</a:t>
            </a:r>
          </a:p>
          <a:p>
            <a:pPr>
              <a:buFont typeface="Wingdings"/>
              <a:buChar char="à"/>
            </a:pPr>
            <a:r>
              <a:rPr lang="sl-SI" sz="2400" dirty="0" err="1" smtClean="0">
                <a:sym typeface="Wingdings" pitchFamily="2" charset="2"/>
              </a:rPr>
              <a:t>put</a:t>
            </a:r>
            <a:r>
              <a:rPr lang="sl-SI" sz="2400" dirty="0" smtClean="0">
                <a:sym typeface="Wingdings" pitchFamily="2" charset="2"/>
              </a:rPr>
              <a:t> </a:t>
            </a:r>
            <a:r>
              <a:rPr lang="sl-SI" sz="2400" b="1" dirty="0" err="1" smtClean="0">
                <a:sym typeface="Wingdings" pitchFamily="2" charset="2"/>
              </a:rPr>
              <a:t>online</a:t>
            </a:r>
            <a:r>
              <a:rPr lang="sl-SI" sz="2400" b="1" dirty="0" smtClean="0">
                <a:sym typeface="Wingdings" pitchFamily="2" charset="2"/>
              </a:rPr>
              <a:t> </a:t>
            </a:r>
            <a:r>
              <a:rPr lang="sl-SI" sz="2400" b="1" dirty="0" err="1" smtClean="0">
                <a:sym typeface="Wingdings" pitchFamily="2" charset="2"/>
              </a:rPr>
              <a:t>court</a:t>
            </a:r>
            <a:r>
              <a:rPr lang="sl-SI" sz="2400" b="1" dirty="0" smtClean="0">
                <a:sym typeface="Wingdings" pitchFamily="2" charset="2"/>
              </a:rPr>
              <a:t> </a:t>
            </a:r>
            <a:r>
              <a:rPr lang="sl-SI" sz="2400" b="1" dirty="0" err="1" smtClean="0">
                <a:sym typeface="Wingdings" pitchFamily="2" charset="2"/>
              </a:rPr>
              <a:t>registers</a:t>
            </a:r>
            <a:r>
              <a:rPr lang="sl-SI" sz="2400" b="1" dirty="0" smtClean="0">
                <a:sym typeface="Wingdings" pitchFamily="2" charset="2"/>
              </a:rPr>
              <a:t> </a:t>
            </a:r>
            <a:r>
              <a:rPr lang="sl-SI" sz="2400" dirty="0" err="1" smtClean="0">
                <a:sym typeface="Wingdings" pitchFamily="2" charset="2"/>
              </a:rPr>
              <a:t>of</a:t>
            </a:r>
            <a:r>
              <a:rPr lang="sl-SI" sz="2400" dirty="0" smtClean="0">
                <a:sym typeface="Wingdings" pitchFamily="2" charset="2"/>
              </a:rPr>
              <a:t> </a:t>
            </a:r>
            <a:r>
              <a:rPr lang="sl-SI" sz="2400" dirty="0" err="1" smtClean="0">
                <a:sym typeface="Wingdings" pitchFamily="2" charset="2"/>
              </a:rPr>
              <a:t>business</a:t>
            </a:r>
            <a:r>
              <a:rPr lang="sl-SI" sz="2400" dirty="0" smtClean="0">
                <a:sym typeface="Wingdings" pitchFamily="2" charset="2"/>
              </a:rPr>
              <a:t> </a:t>
            </a:r>
            <a:r>
              <a:rPr lang="sl-SI" sz="2400" dirty="0" err="1" smtClean="0">
                <a:sym typeface="Wingdings" pitchFamily="2" charset="2"/>
              </a:rPr>
              <a:t>entities</a:t>
            </a:r>
            <a:r>
              <a:rPr lang="sl-SI" sz="2400" dirty="0" smtClean="0">
                <a:sym typeface="Wingdings" pitchFamily="2" charset="2"/>
              </a:rPr>
              <a:t> in </a:t>
            </a:r>
            <a:r>
              <a:rPr lang="sl-SI" sz="2400" b="1" dirty="0" smtClean="0">
                <a:sym typeface="Wingdings" pitchFamily="2" charset="2"/>
              </a:rPr>
              <a:t>RS</a:t>
            </a:r>
          </a:p>
          <a:p>
            <a:pPr>
              <a:buFont typeface="Wingdings"/>
              <a:buChar char="à"/>
            </a:pPr>
            <a:r>
              <a:rPr lang="sl-SI" sz="2400" dirty="0" err="1" smtClean="0">
                <a:sym typeface="Wingdings" pitchFamily="2" charset="2"/>
              </a:rPr>
              <a:t>online</a:t>
            </a:r>
            <a:r>
              <a:rPr lang="sl-SI" sz="2400" dirty="0" smtClean="0">
                <a:sym typeface="Wingdings" pitchFamily="2" charset="2"/>
              </a:rPr>
              <a:t> </a:t>
            </a:r>
            <a:r>
              <a:rPr lang="sl-SI" sz="2400" dirty="0" err="1" smtClean="0">
                <a:sym typeface="Wingdings" pitchFamily="2" charset="2"/>
              </a:rPr>
              <a:t>registers</a:t>
            </a:r>
            <a:r>
              <a:rPr lang="sl-SI" sz="2400" dirty="0" smtClean="0">
                <a:sym typeface="Wingdings" pitchFamily="2" charset="2"/>
              </a:rPr>
              <a:t> </a:t>
            </a:r>
            <a:r>
              <a:rPr lang="sl-SI" sz="2400" dirty="0" err="1" smtClean="0">
                <a:sym typeface="Wingdings" pitchFamily="2" charset="2"/>
              </a:rPr>
              <a:t>should</a:t>
            </a:r>
            <a:r>
              <a:rPr lang="sl-SI" sz="2400" dirty="0" smtClean="0">
                <a:sym typeface="Wingdings" pitchFamily="2" charset="2"/>
              </a:rPr>
              <a:t> </a:t>
            </a:r>
            <a:r>
              <a:rPr lang="sl-SI" sz="2400" dirty="0" err="1" smtClean="0">
                <a:sym typeface="Wingdings" pitchFamily="2" charset="2"/>
              </a:rPr>
              <a:t>be</a:t>
            </a:r>
            <a:r>
              <a:rPr lang="sl-SI" sz="2400" dirty="0" smtClean="0">
                <a:sym typeface="Wingdings" pitchFamily="2" charset="2"/>
              </a:rPr>
              <a:t> </a:t>
            </a:r>
            <a:r>
              <a:rPr lang="sl-SI" sz="2400" dirty="0" err="1" smtClean="0">
                <a:sym typeface="Wingdings" pitchFamily="2" charset="2"/>
              </a:rPr>
              <a:t>centralised</a:t>
            </a:r>
            <a:r>
              <a:rPr lang="sl-SI" sz="2400" dirty="0" smtClean="0">
                <a:sym typeface="Wingdings" pitchFamily="2" charset="2"/>
              </a:rPr>
              <a:t> or </a:t>
            </a:r>
            <a:r>
              <a:rPr lang="sl-SI" sz="2400" dirty="0" err="1" smtClean="0">
                <a:sym typeface="Wingdings" pitchFamily="2" charset="2"/>
              </a:rPr>
              <a:t>mutually</a:t>
            </a:r>
            <a:r>
              <a:rPr lang="sl-SI" sz="2400" dirty="0" smtClean="0">
                <a:sym typeface="Wingdings" pitchFamily="2" charset="2"/>
              </a:rPr>
              <a:t> </a:t>
            </a:r>
            <a:r>
              <a:rPr lang="sl-SI" sz="2400" dirty="0" err="1" smtClean="0">
                <a:sym typeface="Wingdings" pitchFamily="2" charset="2"/>
              </a:rPr>
              <a:t>linked</a:t>
            </a:r>
            <a:endParaRPr lang="sl-SI" sz="2400" dirty="0" smtClean="0">
              <a:sym typeface="Wingdings" pitchFamily="2" charset="2"/>
            </a:endParaRPr>
          </a:p>
          <a:p>
            <a:pPr>
              <a:buFont typeface="Wingdings"/>
              <a:buChar char="à"/>
            </a:pPr>
            <a:r>
              <a:rPr lang="sl-SI" sz="2400" dirty="0" err="1" smtClean="0"/>
              <a:t>the</a:t>
            </a:r>
            <a:r>
              <a:rPr lang="sl-SI" sz="2400" dirty="0" smtClean="0"/>
              <a:t> </a:t>
            </a:r>
            <a:r>
              <a:rPr lang="sl-SI" sz="2400" b="1" dirty="0" smtClean="0"/>
              <a:t>CRA </a:t>
            </a:r>
            <a:r>
              <a:rPr lang="sl-SI" sz="2400" b="1" dirty="0" err="1" smtClean="0"/>
              <a:t>online</a:t>
            </a:r>
            <a:r>
              <a:rPr lang="sl-SI" sz="2400" b="1" dirty="0" smtClean="0"/>
              <a:t> register </a:t>
            </a:r>
            <a:r>
              <a:rPr lang="sl-SI" sz="2400" dirty="0" err="1" smtClean="0"/>
              <a:t>of</a:t>
            </a:r>
            <a:r>
              <a:rPr lang="sl-SI" sz="2400" dirty="0" smtClean="0"/>
              <a:t> </a:t>
            </a:r>
            <a:r>
              <a:rPr lang="sl-SI" sz="2400" dirty="0" err="1" smtClean="0"/>
              <a:t>broadcasters</a:t>
            </a:r>
            <a:r>
              <a:rPr lang="sl-SI" sz="2400" dirty="0" smtClean="0"/>
              <a:t> </a:t>
            </a:r>
            <a:r>
              <a:rPr lang="sl-SI" sz="2400" dirty="0" err="1" smtClean="0"/>
              <a:t>should</a:t>
            </a:r>
            <a:r>
              <a:rPr lang="sl-SI" sz="2400" dirty="0" smtClean="0"/>
              <a:t> </a:t>
            </a:r>
            <a:r>
              <a:rPr lang="sl-SI" sz="2400" dirty="0" err="1" smtClean="0"/>
              <a:t>include</a:t>
            </a:r>
            <a:r>
              <a:rPr lang="sl-SI" sz="2400" dirty="0" smtClean="0"/>
              <a:t> </a:t>
            </a:r>
            <a:r>
              <a:rPr lang="sl-SI" sz="2400" dirty="0" err="1" smtClean="0"/>
              <a:t>information</a:t>
            </a:r>
            <a:r>
              <a:rPr lang="sl-SI" sz="2400" dirty="0" smtClean="0"/>
              <a:t> on </a:t>
            </a:r>
            <a:r>
              <a:rPr lang="sl-SI" sz="2400" dirty="0" err="1" smtClean="0"/>
              <a:t>media</a:t>
            </a:r>
            <a:r>
              <a:rPr lang="sl-SI" sz="2400" dirty="0" smtClean="0"/>
              <a:t> </a:t>
            </a:r>
            <a:r>
              <a:rPr lang="sl-SI" sz="2400" dirty="0" err="1" smtClean="0"/>
              <a:t>owners</a:t>
            </a:r>
            <a:endParaRPr lang="sl-SI" sz="2400" dirty="0" smtClean="0"/>
          </a:p>
          <a:p>
            <a:r>
              <a:rPr lang="en-GB" sz="2400" dirty="0" smtClean="0"/>
              <a:t>Develop mechanisms to </a:t>
            </a:r>
            <a:r>
              <a:rPr lang="en-GB" sz="2400" b="1" dirty="0" smtClean="0"/>
              <a:t>track hidden ownership</a:t>
            </a:r>
            <a:r>
              <a:rPr lang="en-GB" sz="2400" dirty="0" smtClean="0"/>
              <a:t>: </a:t>
            </a:r>
            <a:endParaRPr lang="sl-SI" sz="2400" dirty="0" smtClean="0"/>
          </a:p>
          <a:p>
            <a:pPr lvl="0">
              <a:buFont typeface="Wingdings"/>
              <a:buChar char="à"/>
            </a:pPr>
            <a:r>
              <a:rPr lang="en-GB" sz="2400" b="1" dirty="0" smtClean="0"/>
              <a:t>state authorities to investigate</a:t>
            </a:r>
            <a:r>
              <a:rPr lang="en-GB" sz="2400" dirty="0" smtClean="0"/>
              <a:t> possible controversial, hidden ownerships </a:t>
            </a:r>
            <a:endParaRPr lang="sl-SI" sz="2400" dirty="0" smtClean="0"/>
          </a:p>
          <a:p>
            <a:pPr lvl="0">
              <a:buFont typeface="Wingdings"/>
              <a:buChar char="à"/>
            </a:pPr>
            <a:r>
              <a:rPr lang="en-GB" sz="2400" b="1" dirty="0" smtClean="0"/>
              <a:t>legislation</a:t>
            </a:r>
            <a:r>
              <a:rPr lang="en-GB" sz="2400" dirty="0" smtClean="0"/>
              <a:t> should be </a:t>
            </a:r>
            <a:r>
              <a:rPr lang="en-GB" sz="2400" b="1" dirty="0" smtClean="0"/>
              <a:t>enhanced</a:t>
            </a:r>
            <a:r>
              <a:rPr lang="en-GB" sz="2400" dirty="0" smtClean="0"/>
              <a:t> in order to prevent “indirect” foreign ownership that was identified in few major cases</a:t>
            </a:r>
            <a:endParaRPr lang="sl-SI" sz="2400" dirty="0" smtClean="0"/>
          </a:p>
          <a:p>
            <a:r>
              <a:rPr lang="sl-SI" sz="2400" dirty="0" err="1" smtClean="0"/>
              <a:t>Adopt</a:t>
            </a:r>
            <a:r>
              <a:rPr lang="sl-SI" sz="2400" dirty="0" smtClean="0"/>
              <a:t> </a:t>
            </a:r>
            <a:r>
              <a:rPr lang="sl-SI" sz="2400" b="1" dirty="0" err="1" smtClean="0"/>
              <a:t>legislation</a:t>
            </a:r>
            <a:r>
              <a:rPr lang="sl-SI" sz="2400" dirty="0" smtClean="0"/>
              <a:t> </a:t>
            </a:r>
            <a:r>
              <a:rPr lang="sl-SI" sz="2400" dirty="0" err="1" smtClean="0"/>
              <a:t>preventing</a:t>
            </a:r>
            <a:r>
              <a:rPr lang="sl-SI" sz="2400" dirty="0" smtClean="0"/>
              <a:t> </a:t>
            </a:r>
            <a:r>
              <a:rPr lang="sl-SI" sz="2400" dirty="0" err="1" smtClean="0"/>
              <a:t>the</a:t>
            </a:r>
            <a:r>
              <a:rPr lang="sl-SI" sz="2400" dirty="0" smtClean="0"/>
              <a:t> </a:t>
            </a:r>
            <a:r>
              <a:rPr lang="sl-SI" sz="2400" b="1" dirty="0" err="1" smtClean="0"/>
              <a:t>concentration</a:t>
            </a:r>
            <a:r>
              <a:rPr lang="sl-SI" sz="2400" b="1" dirty="0" smtClean="0"/>
              <a:t> </a:t>
            </a:r>
            <a:r>
              <a:rPr lang="sl-SI" sz="2400" b="1" dirty="0" err="1" smtClean="0"/>
              <a:t>of</a:t>
            </a:r>
            <a:r>
              <a:rPr lang="sl-SI" sz="2400" b="1" dirty="0" smtClean="0"/>
              <a:t> </a:t>
            </a:r>
            <a:r>
              <a:rPr lang="sl-SI" sz="2400" b="1" dirty="0" err="1" smtClean="0"/>
              <a:t>ownership</a:t>
            </a:r>
            <a:r>
              <a:rPr lang="sl-SI" sz="2400" b="1" dirty="0" smtClean="0"/>
              <a:t> </a:t>
            </a:r>
            <a:r>
              <a:rPr lang="sl-SI" sz="2400" dirty="0" smtClean="0"/>
              <a:t>in </a:t>
            </a:r>
            <a:r>
              <a:rPr lang="sl-SI" sz="2400" dirty="0" err="1" smtClean="0"/>
              <a:t>cooperation</a:t>
            </a:r>
            <a:r>
              <a:rPr lang="sl-SI" sz="2400" dirty="0" smtClean="0"/>
              <a:t> </a:t>
            </a:r>
            <a:r>
              <a:rPr lang="sl-SI" sz="2400" dirty="0" err="1" smtClean="0"/>
              <a:t>with</a:t>
            </a:r>
            <a:r>
              <a:rPr lang="sl-SI" sz="2400" dirty="0" smtClean="0"/>
              <a:t> </a:t>
            </a:r>
            <a:r>
              <a:rPr lang="sl-SI" sz="2400" dirty="0" err="1" smtClean="0"/>
              <a:t>the</a:t>
            </a:r>
            <a:r>
              <a:rPr lang="sl-SI" sz="2400" dirty="0" smtClean="0"/>
              <a:t> </a:t>
            </a:r>
            <a:r>
              <a:rPr lang="sl-SI" sz="2400" dirty="0" err="1" smtClean="0"/>
              <a:t>Council</a:t>
            </a:r>
            <a:r>
              <a:rPr lang="sl-SI" sz="2400" dirty="0" smtClean="0"/>
              <a:t> </a:t>
            </a:r>
            <a:r>
              <a:rPr lang="sl-SI" sz="2400" dirty="0" err="1" smtClean="0"/>
              <a:t>of</a:t>
            </a:r>
            <a:r>
              <a:rPr lang="sl-SI" sz="2400" dirty="0" smtClean="0"/>
              <a:t> </a:t>
            </a:r>
            <a:r>
              <a:rPr lang="sl-SI" sz="2400" dirty="0" err="1" smtClean="0"/>
              <a:t>Competition</a:t>
            </a:r>
            <a:r>
              <a:rPr lang="sl-SI" sz="2400" dirty="0" smtClean="0"/>
              <a:t>, CRA, </a:t>
            </a:r>
            <a:r>
              <a:rPr lang="sl-SI" sz="2400" dirty="0" err="1" smtClean="0"/>
              <a:t>Ministry</a:t>
            </a:r>
            <a:r>
              <a:rPr lang="sl-SI" sz="2400" dirty="0" smtClean="0"/>
              <a:t> </a:t>
            </a:r>
            <a:r>
              <a:rPr lang="sl-SI" sz="2400" dirty="0" err="1" smtClean="0"/>
              <a:t>of</a:t>
            </a:r>
            <a:r>
              <a:rPr lang="sl-SI" sz="2400" dirty="0" smtClean="0"/>
              <a:t> </a:t>
            </a:r>
            <a:r>
              <a:rPr lang="sl-SI" sz="2400" dirty="0" err="1" smtClean="0"/>
              <a:t>Communication</a:t>
            </a:r>
            <a:r>
              <a:rPr lang="sl-SI" sz="2400" dirty="0" smtClean="0"/>
              <a:t> </a:t>
            </a:r>
            <a:r>
              <a:rPr lang="sl-SI" sz="2400" dirty="0" err="1" smtClean="0"/>
              <a:t>and</a:t>
            </a:r>
            <a:r>
              <a:rPr lang="sl-SI" sz="2400" dirty="0" smtClean="0"/>
              <a:t> </a:t>
            </a:r>
            <a:r>
              <a:rPr lang="sl-SI" sz="2400" dirty="0" err="1" smtClean="0"/>
              <a:t>other</a:t>
            </a:r>
            <a:r>
              <a:rPr lang="sl-SI" sz="2400" dirty="0" smtClean="0"/>
              <a:t> </a:t>
            </a:r>
            <a:r>
              <a:rPr lang="sl-SI" sz="2400" dirty="0" err="1" smtClean="0"/>
              <a:t>relevant</a:t>
            </a:r>
            <a:r>
              <a:rPr lang="sl-SI" sz="2400" dirty="0" smtClean="0"/>
              <a:t> </a:t>
            </a:r>
            <a:r>
              <a:rPr lang="sl-SI" sz="2400" dirty="0" err="1" smtClean="0"/>
              <a:t>institutions</a:t>
            </a:r>
            <a:r>
              <a:rPr lang="sl-SI" sz="2400" dirty="0" smtClean="0"/>
              <a:t>.</a:t>
            </a:r>
          </a:p>
          <a:p>
            <a:pPr marL="0" indent="0">
              <a:buNone/>
            </a:pPr>
            <a:endParaRPr lang="sl-SI" altLang="sl-SI" sz="2400" dirty="0" smtClean="0"/>
          </a:p>
        </p:txBody>
      </p:sp>
      <p:sp>
        <p:nvSpPr>
          <p:cNvPr id="4" name="Rectangle 2"/>
          <p:cNvSpPr/>
          <p:nvPr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DE0E2C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k-MK" sz="1400" dirty="0" smtClean="0">
              <a:ln>
                <a:solidFill>
                  <a:srgbClr val="FF0000"/>
                </a:solidFill>
              </a:ln>
            </a:endParaRPr>
          </a:p>
        </p:txBody>
      </p:sp>
      <p:pic>
        <p:nvPicPr>
          <p:cNvPr id="5" name="Content Placeholder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79512" y="188640"/>
            <a:ext cx="1081472" cy="874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3969745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sl-SI" dirty="0" err="1" smtClean="0">
                <a:solidFill>
                  <a:srgbClr val="C00000"/>
                </a:solidFill>
              </a:rPr>
              <a:t>Recommendations</a:t>
            </a:r>
            <a:r>
              <a:rPr lang="sl-SI" altLang="sl-SI" dirty="0" smtClean="0">
                <a:solidFill>
                  <a:srgbClr val="C00000"/>
                </a:solidFill>
              </a:rPr>
              <a:t>: </a:t>
            </a:r>
            <a:r>
              <a:rPr lang="sl-SI" altLang="sl-SI" b="1" dirty="0" err="1" smtClean="0">
                <a:solidFill>
                  <a:srgbClr val="C00000"/>
                </a:solidFill>
              </a:rPr>
              <a:t>Croatia</a:t>
            </a:r>
            <a:endParaRPr lang="sl-SI" altLang="sl-SI" b="1" dirty="0" smtClean="0">
              <a:solidFill>
                <a:srgbClr val="C00000"/>
              </a:solidFill>
            </a:endParaRPr>
          </a:p>
        </p:txBody>
      </p:sp>
      <p:sp>
        <p:nvSpPr>
          <p:cNvPr id="4099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/>
            <a:r>
              <a:rPr lang="sl-SI" altLang="sl-SI" sz="2400" dirty="0" smtClean="0"/>
              <a:t>  </a:t>
            </a:r>
            <a:r>
              <a:rPr lang="sl-SI" altLang="sl-SI" dirty="0" err="1" smtClean="0"/>
              <a:t>The</a:t>
            </a:r>
            <a:r>
              <a:rPr lang="sl-SI" altLang="sl-SI" dirty="0" smtClean="0"/>
              <a:t> </a:t>
            </a:r>
            <a:r>
              <a:rPr lang="sl-SI" altLang="sl-SI" dirty="0" err="1" smtClean="0"/>
              <a:t>existing</a:t>
            </a:r>
            <a:r>
              <a:rPr lang="sl-SI" altLang="sl-SI" dirty="0" smtClean="0"/>
              <a:t> </a:t>
            </a:r>
            <a:r>
              <a:rPr lang="sl-SI" altLang="sl-SI" b="1" dirty="0" err="1" smtClean="0"/>
              <a:t>online</a:t>
            </a:r>
            <a:r>
              <a:rPr lang="sl-SI" altLang="sl-SI" b="1" dirty="0" smtClean="0"/>
              <a:t> </a:t>
            </a:r>
            <a:r>
              <a:rPr lang="sl-SI" altLang="sl-SI" b="1" dirty="0" err="1" smtClean="0"/>
              <a:t>database</a:t>
            </a:r>
            <a:r>
              <a:rPr lang="sl-SI" altLang="sl-SI" b="1" dirty="0" smtClean="0"/>
              <a:t> </a:t>
            </a:r>
            <a:r>
              <a:rPr lang="sl-SI" altLang="sl-SI" dirty="0" smtClean="0"/>
              <a:t>(</a:t>
            </a:r>
            <a:r>
              <a:rPr lang="sl-SI" altLang="sl-SI" dirty="0" err="1" smtClean="0"/>
              <a:t>provided</a:t>
            </a:r>
            <a:r>
              <a:rPr lang="sl-SI" altLang="sl-SI" dirty="0" smtClean="0"/>
              <a:t> </a:t>
            </a:r>
            <a:r>
              <a:rPr lang="sl-SI" altLang="sl-SI" dirty="0" err="1" smtClean="0"/>
              <a:t>by</a:t>
            </a:r>
            <a:r>
              <a:rPr lang="sl-SI" altLang="sl-SI" dirty="0" smtClean="0"/>
              <a:t> </a:t>
            </a:r>
            <a:r>
              <a:rPr lang="sl-SI" altLang="sl-SI" dirty="0" err="1" smtClean="0"/>
              <a:t>the</a:t>
            </a:r>
            <a:r>
              <a:rPr lang="sl-SI" altLang="sl-SI" dirty="0" smtClean="0"/>
              <a:t> regulator) </a:t>
            </a:r>
            <a:r>
              <a:rPr lang="sl-SI" altLang="sl-SI" dirty="0" err="1" smtClean="0"/>
              <a:t>of</a:t>
            </a:r>
            <a:r>
              <a:rPr lang="sl-SI" altLang="sl-SI" dirty="0" smtClean="0"/>
              <a:t> </a:t>
            </a:r>
            <a:r>
              <a:rPr lang="sl-SI" altLang="sl-SI" dirty="0" err="1" smtClean="0"/>
              <a:t>media</a:t>
            </a:r>
            <a:r>
              <a:rPr lang="sl-SI" altLang="sl-SI" dirty="0" smtClean="0"/>
              <a:t> </a:t>
            </a:r>
            <a:r>
              <a:rPr lang="sl-SI" altLang="sl-SI" dirty="0" err="1" smtClean="0"/>
              <a:t>outlets</a:t>
            </a:r>
            <a:r>
              <a:rPr lang="sl-SI" altLang="sl-SI" dirty="0" smtClean="0"/>
              <a:t>’ </a:t>
            </a:r>
            <a:r>
              <a:rPr lang="sl-SI" altLang="sl-SI" dirty="0" err="1" smtClean="0"/>
              <a:t>ownership</a:t>
            </a:r>
            <a:r>
              <a:rPr lang="sl-SI" altLang="sl-SI" dirty="0" smtClean="0"/>
              <a:t> </a:t>
            </a:r>
            <a:r>
              <a:rPr lang="sl-SI" altLang="sl-SI" dirty="0" err="1" smtClean="0"/>
              <a:t>structure</a:t>
            </a:r>
            <a:r>
              <a:rPr lang="sl-SI" altLang="sl-SI" dirty="0" smtClean="0"/>
              <a:t> </a:t>
            </a:r>
            <a:r>
              <a:rPr lang="sl-SI" altLang="sl-SI" dirty="0" err="1" smtClean="0"/>
              <a:t>should</a:t>
            </a:r>
            <a:r>
              <a:rPr lang="sl-SI" altLang="sl-SI" dirty="0" smtClean="0"/>
              <a:t> </a:t>
            </a:r>
            <a:r>
              <a:rPr lang="sl-SI" altLang="sl-SI" dirty="0" err="1" smtClean="0"/>
              <a:t>be</a:t>
            </a:r>
            <a:r>
              <a:rPr lang="sl-SI" altLang="sl-SI" dirty="0" smtClean="0"/>
              <a:t> </a:t>
            </a:r>
            <a:r>
              <a:rPr lang="sl-SI" altLang="sl-SI" dirty="0" err="1" smtClean="0"/>
              <a:t>clear</a:t>
            </a:r>
            <a:r>
              <a:rPr lang="sl-SI" altLang="sl-SI" dirty="0" smtClean="0"/>
              <a:t> </a:t>
            </a:r>
            <a:r>
              <a:rPr lang="sl-SI" altLang="sl-SI" dirty="0" err="1" smtClean="0"/>
              <a:t>and</a:t>
            </a:r>
            <a:r>
              <a:rPr lang="sl-SI" altLang="sl-SI" dirty="0" smtClean="0"/>
              <a:t> </a:t>
            </a:r>
            <a:r>
              <a:rPr lang="sl-SI" altLang="sl-SI" dirty="0" err="1" smtClean="0"/>
              <a:t>consistent</a:t>
            </a:r>
            <a:r>
              <a:rPr lang="sl-SI" altLang="sl-SI" dirty="0" smtClean="0"/>
              <a:t>, </a:t>
            </a:r>
            <a:r>
              <a:rPr lang="sl-SI" altLang="sl-SI" dirty="0" err="1" smtClean="0"/>
              <a:t>given</a:t>
            </a:r>
            <a:r>
              <a:rPr lang="sl-SI" altLang="sl-SI" dirty="0" smtClean="0"/>
              <a:t> in </a:t>
            </a:r>
            <a:r>
              <a:rPr lang="sl-SI" altLang="sl-SI" b="1" dirty="0" err="1" smtClean="0"/>
              <a:t>user</a:t>
            </a:r>
            <a:r>
              <a:rPr lang="sl-SI" altLang="sl-SI" b="1" dirty="0" smtClean="0"/>
              <a:t>-</a:t>
            </a:r>
            <a:r>
              <a:rPr lang="sl-SI" altLang="sl-SI" b="1" dirty="0" err="1" smtClean="0"/>
              <a:t>friendly</a:t>
            </a:r>
            <a:r>
              <a:rPr lang="sl-SI" altLang="sl-SI" b="1" dirty="0" smtClean="0"/>
              <a:t> </a:t>
            </a:r>
            <a:r>
              <a:rPr lang="sl-SI" altLang="sl-SI" b="1" dirty="0" err="1" smtClean="0"/>
              <a:t>interface</a:t>
            </a:r>
            <a:r>
              <a:rPr lang="sl-SI" altLang="sl-SI" dirty="0" smtClean="0"/>
              <a:t>.</a:t>
            </a:r>
          </a:p>
          <a:p>
            <a:pPr marL="0" indent="0"/>
            <a:r>
              <a:rPr lang="sl-SI" altLang="sl-SI" dirty="0" smtClean="0"/>
              <a:t> </a:t>
            </a:r>
            <a:r>
              <a:rPr lang="sl-SI" altLang="sl-SI" dirty="0" err="1" smtClean="0"/>
              <a:t>Further</a:t>
            </a:r>
            <a:r>
              <a:rPr lang="sl-SI" altLang="sl-SI" dirty="0" smtClean="0"/>
              <a:t> </a:t>
            </a:r>
            <a:r>
              <a:rPr lang="sl-SI" altLang="sl-SI" b="1" dirty="0" err="1" smtClean="0"/>
              <a:t>limits</a:t>
            </a:r>
            <a:r>
              <a:rPr lang="sl-SI" altLang="sl-SI" b="1" dirty="0" smtClean="0"/>
              <a:t> on </a:t>
            </a:r>
            <a:r>
              <a:rPr lang="sl-SI" altLang="sl-SI" b="1" dirty="0" err="1" smtClean="0"/>
              <a:t>media</a:t>
            </a:r>
            <a:r>
              <a:rPr lang="sl-SI" altLang="sl-SI" b="1" dirty="0" smtClean="0"/>
              <a:t> </a:t>
            </a:r>
            <a:r>
              <a:rPr lang="sl-SI" altLang="sl-SI" b="1" dirty="0" err="1" smtClean="0"/>
              <a:t>concentration</a:t>
            </a:r>
            <a:r>
              <a:rPr lang="sl-SI" altLang="sl-SI" b="1" dirty="0" smtClean="0"/>
              <a:t> </a:t>
            </a:r>
            <a:r>
              <a:rPr lang="sl-SI" altLang="sl-SI" dirty="0" smtClean="0"/>
              <a:t>(</a:t>
            </a:r>
            <a:r>
              <a:rPr lang="sl-SI" altLang="sl-SI" dirty="0" err="1" smtClean="0"/>
              <a:t>both</a:t>
            </a:r>
            <a:r>
              <a:rPr lang="sl-SI" altLang="sl-SI" dirty="0" smtClean="0"/>
              <a:t> </a:t>
            </a:r>
            <a:r>
              <a:rPr lang="sl-SI" altLang="sl-SI" dirty="0" err="1" smtClean="0"/>
              <a:t>vertical</a:t>
            </a:r>
            <a:r>
              <a:rPr lang="sl-SI" altLang="sl-SI" dirty="0" smtClean="0"/>
              <a:t> </a:t>
            </a:r>
            <a:r>
              <a:rPr lang="sl-SI" altLang="sl-SI" dirty="0" err="1" smtClean="0"/>
              <a:t>and</a:t>
            </a:r>
            <a:r>
              <a:rPr lang="sl-SI" altLang="sl-SI" dirty="0" smtClean="0"/>
              <a:t> horizontal) </a:t>
            </a:r>
            <a:r>
              <a:rPr lang="sl-SI" altLang="sl-SI" dirty="0" err="1" smtClean="0"/>
              <a:t>should</a:t>
            </a:r>
            <a:r>
              <a:rPr lang="sl-SI" altLang="sl-SI" dirty="0" smtClean="0"/>
              <a:t> </a:t>
            </a:r>
            <a:r>
              <a:rPr lang="sl-SI" altLang="sl-SI" dirty="0" err="1" smtClean="0"/>
              <a:t>be</a:t>
            </a:r>
            <a:r>
              <a:rPr lang="sl-SI" altLang="sl-SI" dirty="0" smtClean="0"/>
              <a:t> </a:t>
            </a:r>
            <a:r>
              <a:rPr lang="sl-SI" altLang="sl-SI" dirty="0" err="1" smtClean="0"/>
              <a:t>introduced</a:t>
            </a:r>
            <a:r>
              <a:rPr lang="sl-SI" altLang="sl-SI" dirty="0" smtClean="0"/>
              <a:t>.</a:t>
            </a:r>
          </a:p>
          <a:p>
            <a:pPr marL="0" indent="0"/>
            <a:r>
              <a:rPr lang="sl-SI" altLang="sl-SI" dirty="0" smtClean="0"/>
              <a:t> </a:t>
            </a:r>
            <a:r>
              <a:rPr lang="sl-SI" altLang="sl-SI" dirty="0" err="1" smtClean="0"/>
              <a:t>News</a:t>
            </a:r>
            <a:r>
              <a:rPr lang="sl-SI" altLang="sl-SI" dirty="0" smtClean="0"/>
              <a:t> </a:t>
            </a:r>
            <a:r>
              <a:rPr lang="sl-SI" altLang="sl-SI" dirty="0" err="1" smtClean="0"/>
              <a:t>media</a:t>
            </a:r>
            <a:r>
              <a:rPr lang="sl-SI" altLang="sl-SI" dirty="0" smtClean="0"/>
              <a:t> </a:t>
            </a:r>
            <a:r>
              <a:rPr lang="sl-SI" altLang="sl-SI" dirty="0" err="1" smtClean="0"/>
              <a:t>should</a:t>
            </a:r>
            <a:r>
              <a:rPr lang="sl-SI" altLang="sl-SI" dirty="0" smtClean="0"/>
              <a:t> </a:t>
            </a:r>
            <a:r>
              <a:rPr lang="sl-SI" altLang="sl-SI" dirty="0" err="1" smtClean="0"/>
              <a:t>be</a:t>
            </a:r>
            <a:r>
              <a:rPr lang="sl-SI" altLang="sl-SI" dirty="0" smtClean="0"/>
              <a:t> </a:t>
            </a:r>
            <a:r>
              <a:rPr lang="sl-SI" altLang="sl-SI" dirty="0" err="1" smtClean="0"/>
              <a:t>granted</a:t>
            </a:r>
            <a:r>
              <a:rPr lang="sl-SI" altLang="sl-SI" dirty="0" smtClean="0"/>
              <a:t> </a:t>
            </a:r>
            <a:r>
              <a:rPr lang="sl-SI" altLang="sl-SI" b="1" dirty="0" err="1" smtClean="0"/>
              <a:t>specific</a:t>
            </a:r>
            <a:r>
              <a:rPr lang="sl-SI" altLang="sl-SI" b="1" dirty="0" smtClean="0"/>
              <a:t> status</a:t>
            </a:r>
            <a:r>
              <a:rPr lang="sl-SI" altLang="sl-SI" dirty="0" smtClean="0"/>
              <a:t>, </a:t>
            </a:r>
            <a:r>
              <a:rPr lang="sl-SI" altLang="sl-SI" dirty="0" err="1" smtClean="0"/>
              <a:t>which</a:t>
            </a:r>
            <a:r>
              <a:rPr lang="sl-SI" altLang="sl-SI" dirty="0" smtClean="0"/>
              <a:t> </a:t>
            </a:r>
            <a:r>
              <a:rPr lang="sl-SI" altLang="sl-SI" dirty="0" err="1" smtClean="0"/>
              <a:t>would</a:t>
            </a:r>
            <a:r>
              <a:rPr lang="sl-SI" altLang="sl-SI" dirty="0" smtClean="0"/>
              <a:t> </a:t>
            </a:r>
            <a:r>
              <a:rPr lang="sl-SI" altLang="sl-SI" dirty="0" err="1" smtClean="0"/>
              <a:t>disable</a:t>
            </a:r>
            <a:r>
              <a:rPr lang="sl-SI" altLang="sl-SI" dirty="0" smtClean="0"/>
              <a:t> </a:t>
            </a:r>
            <a:r>
              <a:rPr lang="sl-SI" altLang="sl-SI" dirty="0" err="1" smtClean="0"/>
              <a:t>broadening</a:t>
            </a:r>
            <a:r>
              <a:rPr lang="sl-SI" altLang="sl-SI" dirty="0" smtClean="0"/>
              <a:t> </a:t>
            </a:r>
            <a:r>
              <a:rPr lang="sl-SI" altLang="sl-SI" dirty="0" err="1" smtClean="0"/>
              <a:t>of</a:t>
            </a:r>
            <a:r>
              <a:rPr lang="sl-SI" altLang="sl-SI" dirty="0" smtClean="0"/>
              <a:t> </a:t>
            </a:r>
            <a:r>
              <a:rPr lang="sl-SI" altLang="sl-SI" dirty="0" err="1" smtClean="0"/>
              <a:t>ownership</a:t>
            </a:r>
            <a:r>
              <a:rPr lang="sl-SI" altLang="sl-SI" dirty="0" smtClean="0"/>
              <a:t> to </a:t>
            </a:r>
            <a:r>
              <a:rPr lang="sl-SI" altLang="sl-SI" dirty="0" err="1" smtClean="0"/>
              <a:t>the</a:t>
            </a:r>
            <a:r>
              <a:rPr lang="sl-SI" altLang="sl-SI" dirty="0" smtClean="0"/>
              <a:t> </a:t>
            </a:r>
            <a:r>
              <a:rPr lang="sl-SI" altLang="sl-SI" dirty="0" err="1" smtClean="0"/>
              <a:t>non</a:t>
            </a:r>
            <a:r>
              <a:rPr lang="sl-SI" altLang="sl-SI" dirty="0" smtClean="0"/>
              <a:t>-</a:t>
            </a:r>
            <a:r>
              <a:rPr lang="sl-SI" altLang="sl-SI" dirty="0" err="1" smtClean="0"/>
              <a:t>media</a:t>
            </a:r>
            <a:r>
              <a:rPr lang="sl-SI" altLang="sl-SI" dirty="0" smtClean="0"/>
              <a:t>-</a:t>
            </a:r>
            <a:r>
              <a:rPr lang="sl-SI" altLang="sl-SI" dirty="0" err="1" smtClean="0"/>
              <a:t>related</a:t>
            </a:r>
            <a:r>
              <a:rPr lang="sl-SI" altLang="sl-SI" dirty="0" smtClean="0"/>
              <a:t> </a:t>
            </a:r>
            <a:r>
              <a:rPr lang="sl-SI" altLang="sl-SI" dirty="0" err="1" smtClean="0"/>
              <a:t>fields</a:t>
            </a:r>
            <a:r>
              <a:rPr lang="sl-SI" altLang="sl-SI" dirty="0" smtClean="0"/>
              <a:t>.</a:t>
            </a:r>
          </a:p>
        </p:txBody>
      </p:sp>
      <p:sp>
        <p:nvSpPr>
          <p:cNvPr id="4" name="Rectangle 2"/>
          <p:cNvSpPr/>
          <p:nvPr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DE0E2C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k-MK" sz="1400" dirty="0" smtClean="0">
              <a:ln>
                <a:solidFill>
                  <a:srgbClr val="FF0000"/>
                </a:solidFill>
              </a:ln>
            </a:endParaRPr>
          </a:p>
        </p:txBody>
      </p:sp>
      <p:pic>
        <p:nvPicPr>
          <p:cNvPr id="5" name="Content Placeholder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79512" y="188640"/>
            <a:ext cx="1081472" cy="874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3969745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slov 1"/>
          <p:cNvSpPr>
            <a:spLocks noGrp="1"/>
          </p:cNvSpPr>
          <p:nvPr>
            <p:ph type="title"/>
          </p:nvPr>
        </p:nvSpPr>
        <p:spPr>
          <a:xfrm>
            <a:off x="1331640" y="274638"/>
            <a:ext cx="7355160" cy="1143000"/>
          </a:xfrm>
        </p:spPr>
        <p:txBody>
          <a:bodyPr/>
          <a:lstStyle/>
          <a:p>
            <a:r>
              <a:rPr lang="sl-SI" altLang="sl-SI" dirty="0" err="1" smtClean="0">
                <a:solidFill>
                  <a:srgbClr val="C00000"/>
                </a:solidFill>
              </a:rPr>
              <a:t>Recommendations</a:t>
            </a:r>
            <a:r>
              <a:rPr lang="sl-SI" altLang="sl-SI" dirty="0" smtClean="0">
                <a:solidFill>
                  <a:srgbClr val="C00000"/>
                </a:solidFill>
              </a:rPr>
              <a:t>: </a:t>
            </a:r>
            <a:r>
              <a:rPr lang="sl-SI" altLang="sl-SI" b="1" dirty="0" err="1" smtClean="0">
                <a:solidFill>
                  <a:srgbClr val="C00000"/>
                </a:solidFill>
              </a:rPr>
              <a:t>Macedonia</a:t>
            </a:r>
            <a:endParaRPr lang="sl-SI" altLang="sl-SI" b="1" dirty="0" smtClean="0">
              <a:solidFill>
                <a:srgbClr val="C00000"/>
              </a:solidFill>
            </a:endParaRPr>
          </a:p>
        </p:txBody>
      </p:sp>
      <p:sp>
        <p:nvSpPr>
          <p:cNvPr id="4099" name="Ograda vsebine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/>
          <a:lstStyle/>
          <a:p>
            <a:pPr marL="0" indent="0"/>
            <a:r>
              <a:rPr lang="sl-SI" altLang="sl-SI" sz="2400" dirty="0" smtClean="0"/>
              <a:t> </a:t>
            </a:r>
            <a:r>
              <a:rPr lang="sl-SI" altLang="sl-SI" sz="2400" b="1" dirty="0" err="1" smtClean="0"/>
              <a:t>Online</a:t>
            </a:r>
            <a:r>
              <a:rPr lang="sl-SI" altLang="sl-SI" sz="2400" b="1" dirty="0" smtClean="0"/>
              <a:t> </a:t>
            </a:r>
            <a:r>
              <a:rPr lang="sl-SI" altLang="sl-SI" sz="2400" b="1" dirty="0" err="1" smtClean="0"/>
              <a:t>media</a:t>
            </a:r>
            <a:r>
              <a:rPr lang="sl-SI" altLang="sl-SI" sz="2400" b="1" dirty="0" smtClean="0"/>
              <a:t> </a:t>
            </a:r>
            <a:r>
              <a:rPr lang="sl-SI" altLang="sl-SI" sz="2400" dirty="0" err="1" smtClean="0"/>
              <a:t>should</a:t>
            </a:r>
            <a:r>
              <a:rPr lang="sl-SI" altLang="sl-SI" sz="2400" dirty="0" smtClean="0"/>
              <a:t> </a:t>
            </a:r>
            <a:r>
              <a:rPr lang="sl-SI" altLang="sl-SI" sz="2400" dirty="0" err="1" smtClean="0"/>
              <a:t>be</a:t>
            </a:r>
            <a:r>
              <a:rPr lang="sl-SI" altLang="sl-SI" sz="2400" dirty="0" smtClean="0"/>
              <a:t> part </a:t>
            </a:r>
            <a:r>
              <a:rPr lang="sl-SI" altLang="sl-SI" sz="2400" dirty="0" err="1" smtClean="0"/>
              <a:t>of</a:t>
            </a:r>
            <a:r>
              <a:rPr lang="sl-SI" altLang="sl-SI" sz="2400" dirty="0" smtClean="0"/>
              <a:t> </a:t>
            </a:r>
            <a:r>
              <a:rPr lang="sl-SI" altLang="sl-SI" sz="2400" dirty="0" err="1" smtClean="0"/>
              <a:t>self</a:t>
            </a:r>
            <a:r>
              <a:rPr lang="sl-SI" altLang="sl-SI" sz="2400" dirty="0" smtClean="0"/>
              <a:t>-</a:t>
            </a:r>
            <a:r>
              <a:rPr lang="sl-SI" altLang="sl-SI" sz="2400" dirty="0" err="1" smtClean="0"/>
              <a:t>regulatory</a:t>
            </a:r>
            <a:r>
              <a:rPr lang="sl-SI" altLang="sl-SI" sz="2400" dirty="0" smtClean="0"/>
              <a:t> </a:t>
            </a:r>
            <a:r>
              <a:rPr lang="sl-SI" altLang="sl-SI" sz="2400" dirty="0" err="1" smtClean="0"/>
              <a:t>system</a:t>
            </a:r>
            <a:r>
              <a:rPr lang="sl-SI" altLang="sl-SI" sz="2400" dirty="0" smtClean="0"/>
              <a:t> </a:t>
            </a:r>
            <a:r>
              <a:rPr lang="sl-SI" altLang="sl-SI" sz="2400" dirty="0" err="1" smtClean="0"/>
              <a:t>and</a:t>
            </a:r>
            <a:r>
              <a:rPr lang="sl-SI" altLang="sl-SI" sz="2400" dirty="0" smtClean="0"/>
              <a:t> </a:t>
            </a:r>
            <a:r>
              <a:rPr lang="sl-SI" altLang="sl-SI" sz="2400" dirty="0" err="1" smtClean="0"/>
              <a:t>thus</a:t>
            </a:r>
            <a:r>
              <a:rPr lang="sl-SI" altLang="sl-SI" sz="2400" dirty="0" smtClean="0"/>
              <a:t> </a:t>
            </a:r>
            <a:r>
              <a:rPr lang="sl-SI" altLang="sl-SI" sz="2400" dirty="0" err="1" smtClean="0"/>
              <a:t>should</a:t>
            </a:r>
            <a:r>
              <a:rPr lang="sl-SI" altLang="sl-SI" sz="2400" dirty="0" smtClean="0"/>
              <a:t> </a:t>
            </a:r>
            <a:r>
              <a:rPr lang="sl-SI" altLang="sl-SI" sz="2400" dirty="0" err="1" smtClean="0"/>
              <a:t>publish</a:t>
            </a:r>
            <a:r>
              <a:rPr lang="sl-SI" altLang="sl-SI" sz="2400" dirty="0" smtClean="0"/>
              <a:t> </a:t>
            </a:r>
            <a:r>
              <a:rPr lang="sl-SI" altLang="sl-SI" sz="2400" dirty="0" err="1" smtClean="0"/>
              <a:t>data</a:t>
            </a:r>
            <a:r>
              <a:rPr lang="sl-SI" altLang="sl-SI" sz="2400" dirty="0" smtClean="0"/>
              <a:t> on </a:t>
            </a:r>
            <a:r>
              <a:rPr lang="sl-SI" altLang="sl-SI" sz="2400" dirty="0" err="1" smtClean="0"/>
              <a:t>their</a:t>
            </a:r>
            <a:r>
              <a:rPr lang="sl-SI" altLang="sl-SI" sz="2400" dirty="0" smtClean="0"/>
              <a:t> </a:t>
            </a:r>
            <a:r>
              <a:rPr lang="sl-SI" altLang="sl-SI" sz="2400" dirty="0" err="1" smtClean="0"/>
              <a:t>ownership</a:t>
            </a:r>
            <a:r>
              <a:rPr lang="sl-SI" altLang="sl-SI" sz="2400" dirty="0" smtClean="0"/>
              <a:t> </a:t>
            </a:r>
            <a:r>
              <a:rPr lang="sl-SI" altLang="sl-SI" sz="2400" dirty="0" err="1" smtClean="0"/>
              <a:t>and</a:t>
            </a:r>
            <a:r>
              <a:rPr lang="sl-SI" altLang="sl-SI" sz="2400" dirty="0" smtClean="0"/>
              <a:t> </a:t>
            </a:r>
            <a:r>
              <a:rPr lang="sl-SI" altLang="sl-SI" sz="2400" dirty="0" err="1" smtClean="0"/>
              <a:t>sources</a:t>
            </a:r>
            <a:r>
              <a:rPr lang="sl-SI" altLang="sl-SI" sz="2400" dirty="0" smtClean="0"/>
              <a:t> </a:t>
            </a:r>
            <a:r>
              <a:rPr lang="sl-SI" altLang="sl-SI" sz="2400" dirty="0" err="1" smtClean="0"/>
              <a:t>of</a:t>
            </a:r>
            <a:r>
              <a:rPr lang="sl-SI" altLang="sl-SI" sz="2400" dirty="0" smtClean="0"/>
              <a:t> </a:t>
            </a:r>
            <a:r>
              <a:rPr lang="sl-SI" altLang="sl-SI" sz="2400" dirty="0" err="1" smtClean="0"/>
              <a:t>funding</a:t>
            </a:r>
            <a:r>
              <a:rPr lang="sl-SI" altLang="sl-SI" sz="2400" dirty="0" smtClean="0"/>
              <a:t> on </a:t>
            </a:r>
            <a:r>
              <a:rPr lang="sl-SI" altLang="sl-SI" sz="2400" dirty="0" err="1" smtClean="0"/>
              <a:t>their</a:t>
            </a:r>
            <a:r>
              <a:rPr lang="sl-SI" altLang="sl-SI" sz="2400" dirty="0" smtClean="0"/>
              <a:t> </a:t>
            </a:r>
            <a:r>
              <a:rPr lang="sl-SI" altLang="sl-SI" sz="2400" dirty="0" err="1" smtClean="0"/>
              <a:t>websites</a:t>
            </a:r>
            <a:r>
              <a:rPr lang="sl-SI" altLang="sl-SI" sz="2400" dirty="0" smtClean="0"/>
              <a:t>. </a:t>
            </a:r>
          </a:p>
          <a:p>
            <a:pPr marL="0" indent="0">
              <a:buNone/>
            </a:pPr>
            <a:r>
              <a:rPr lang="sl-SI" altLang="sl-SI" sz="2400" dirty="0" smtClean="0">
                <a:sym typeface="Wingdings" pitchFamily="2" charset="2"/>
              </a:rPr>
              <a:t> </a:t>
            </a:r>
            <a:r>
              <a:rPr lang="sl-SI" altLang="sl-SI" sz="2000" dirty="0" err="1" smtClean="0"/>
              <a:t>The</a:t>
            </a:r>
            <a:r>
              <a:rPr lang="sl-SI" altLang="sl-SI" sz="2000" dirty="0" smtClean="0"/>
              <a:t> </a:t>
            </a:r>
            <a:r>
              <a:rPr lang="sl-SI" altLang="sl-SI" sz="2000" dirty="0" err="1" smtClean="0"/>
              <a:t>Press</a:t>
            </a:r>
            <a:r>
              <a:rPr lang="sl-SI" altLang="sl-SI" sz="2000" dirty="0" smtClean="0"/>
              <a:t> </a:t>
            </a:r>
            <a:r>
              <a:rPr lang="sl-SI" altLang="sl-SI" sz="2000" dirty="0" err="1" smtClean="0"/>
              <a:t>Council</a:t>
            </a:r>
            <a:r>
              <a:rPr lang="sl-SI" altLang="sl-SI" sz="2000" dirty="0" smtClean="0"/>
              <a:t> </a:t>
            </a:r>
            <a:r>
              <a:rPr lang="sl-SI" altLang="sl-SI" sz="2000" dirty="0" err="1" smtClean="0"/>
              <a:t>should</a:t>
            </a:r>
            <a:r>
              <a:rPr lang="sl-SI" altLang="sl-SI" sz="2000" dirty="0" smtClean="0"/>
              <a:t> </a:t>
            </a:r>
            <a:r>
              <a:rPr lang="sl-SI" altLang="sl-SI" sz="2000" dirty="0" err="1" smtClean="0"/>
              <a:t>expand</a:t>
            </a:r>
            <a:r>
              <a:rPr lang="sl-SI" altLang="sl-SI" sz="2000" dirty="0" smtClean="0"/>
              <a:t> </a:t>
            </a:r>
            <a:r>
              <a:rPr lang="sl-SI" altLang="sl-SI" sz="2000" dirty="0" err="1" smtClean="0"/>
              <a:t>Code</a:t>
            </a:r>
            <a:r>
              <a:rPr lang="sl-SI" altLang="sl-SI" sz="2000" dirty="0" smtClean="0"/>
              <a:t> </a:t>
            </a:r>
            <a:r>
              <a:rPr lang="sl-SI" altLang="sl-SI" sz="2000" dirty="0" err="1" smtClean="0"/>
              <a:t>of</a:t>
            </a:r>
            <a:r>
              <a:rPr lang="sl-SI" altLang="sl-SI" sz="2000" dirty="0" smtClean="0"/>
              <a:t> </a:t>
            </a:r>
            <a:r>
              <a:rPr lang="sl-SI" altLang="sl-SI" sz="2000" dirty="0" err="1" smtClean="0"/>
              <a:t>Ethics</a:t>
            </a:r>
            <a:r>
              <a:rPr lang="sl-SI" altLang="sl-SI" sz="2000" dirty="0" smtClean="0"/>
              <a:t> in </a:t>
            </a:r>
            <a:r>
              <a:rPr lang="sl-SI" altLang="sl-SI" sz="2000" dirty="0" err="1" smtClean="0"/>
              <a:t>order</a:t>
            </a:r>
            <a:r>
              <a:rPr lang="sl-SI" altLang="sl-SI" sz="2000" dirty="0" smtClean="0"/>
              <a:t> to </a:t>
            </a:r>
            <a:r>
              <a:rPr lang="sl-SI" altLang="sl-SI" sz="2000" dirty="0" err="1" smtClean="0"/>
              <a:t>encompass</a:t>
            </a:r>
            <a:r>
              <a:rPr lang="sl-SI" altLang="sl-SI" sz="2000" dirty="0" smtClean="0"/>
              <a:t> </a:t>
            </a:r>
            <a:r>
              <a:rPr lang="sl-SI" altLang="sl-SI" sz="2000" dirty="0" err="1" smtClean="0"/>
              <a:t>the</a:t>
            </a:r>
            <a:r>
              <a:rPr lang="sl-SI" altLang="sl-SI" sz="2000" dirty="0" smtClean="0"/>
              <a:t> </a:t>
            </a:r>
            <a:r>
              <a:rPr lang="sl-SI" altLang="sl-SI" sz="2000" dirty="0" err="1" smtClean="0"/>
              <a:t>issue</a:t>
            </a:r>
            <a:r>
              <a:rPr lang="sl-SI" altLang="sl-SI" sz="2000" dirty="0" smtClean="0"/>
              <a:t> </a:t>
            </a:r>
            <a:r>
              <a:rPr lang="sl-SI" altLang="sl-SI" sz="2000" dirty="0" err="1" smtClean="0"/>
              <a:t>of</a:t>
            </a:r>
            <a:r>
              <a:rPr lang="sl-SI" altLang="sl-SI" sz="2000" dirty="0" smtClean="0"/>
              <a:t> </a:t>
            </a:r>
            <a:r>
              <a:rPr lang="sl-SI" altLang="sl-SI" sz="2000" dirty="0" err="1" smtClean="0"/>
              <a:t>media</a:t>
            </a:r>
            <a:r>
              <a:rPr lang="sl-SI" altLang="sl-SI" sz="2000" dirty="0" smtClean="0"/>
              <a:t> </a:t>
            </a:r>
            <a:r>
              <a:rPr lang="sl-SI" altLang="sl-SI" sz="2000" dirty="0" err="1" smtClean="0"/>
              <a:t>transparency</a:t>
            </a:r>
            <a:r>
              <a:rPr lang="sl-SI" altLang="sl-SI" sz="2000" dirty="0" smtClean="0"/>
              <a:t> in </a:t>
            </a:r>
            <a:r>
              <a:rPr lang="sl-SI" altLang="sl-SI" sz="2000" dirty="0" err="1" smtClean="0"/>
              <a:t>the</a:t>
            </a:r>
            <a:r>
              <a:rPr lang="sl-SI" altLang="sl-SI" sz="2000" dirty="0" smtClean="0"/>
              <a:t> </a:t>
            </a:r>
            <a:r>
              <a:rPr lang="sl-SI" altLang="sl-SI" sz="2000" dirty="0" err="1" smtClean="0"/>
              <a:t>online</a:t>
            </a:r>
            <a:r>
              <a:rPr lang="sl-SI" altLang="sl-SI" sz="2000" dirty="0" smtClean="0"/>
              <a:t> </a:t>
            </a:r>
            <a:r>
              <a:rPr lang="sl-SI" altLang="sl-SI" sz="2000" dirty="0" err="1" smtClean="0"/>
              <a:t>media</a:t>
            </a:r>
            <a:r>
              <a:rPr lang="sl-SI" altLang="sl-SI" sz="2000" dirty="0" smtClean="0"/>
              <a:t> </a:t>
            </a:r>
            <a:r>
              <a:rPr lang="sl-SI" altLang="sl-SI" sz="2000" dirty="0" err="1" smtClean="0"/>
              <a:t>sector</a:t>
            </a:r>
            <a:r>
              <a:rPr lang="sl-SI" altLang="sl-SI" sz="2000" dirty="0" smtClean="0"/>
              <a:t> as </a:t>
            </a:r>
            <a:r>
              <a:rPr lang="sl-SI" altLang="sl-SI" sz="2000" dirty="0" err="1" smtClean="0"/>
              <a:t>well</a:t>
            </a:r>
            <a:r>
              <a:rPr lang="sl-SI" altLang="sl-SI" sz="2000" dirty="0" smtClean="0"/>
              <a:t>.</a:t>
            </a:r>
          </a:p>
          <a:p>
            <a:pPr marL="0" indent="0"/>
            <a:r>
              <a:rPr lang="sl-SI" altLang="sl-SI" sz="2400" b="1" dirty="0" smtClean="0"/>
              <a:t> NGO</a:t>
            </a:r>
            <a:r>
              <a:rPr lang="sl-SI" altLang="sl-SI" sz="2400" dirty="0" smtClean="0"/>
              <a:t> </a:t>
            </a:r>
            <a:r>
              <a:rPr lang="sl-SI" altLang="sl-SI" sz="2400" dirty="0" err="1" smtClean="0"/>
              <a:t>should</a:t>
            </a:r>
            <a:r>
              <a:rPr lang="sl-SI" altLang="sl-SI" sz="2400" dirty="0" smtClean="0"/>
              <a:t> </a:t>
            </a:r>
            <a:r>
              <a:rPr lang="sl-SI" altLang="sl-SI" sz="2400" dirty="0" err="1" smtClean="0"/>
              <a:t>establish</a:t>
            </a:r>
            <a:r>
              <a:rPr lang="sl-SI" altLang="sl-SI" sz="2400" dirty="0" smtClean="0"/>
              <a:t> </a:t>
            </a:r>
            <a:r>
              <a:rPr lang="sl-SI" altLang="sl-SI" sz="2400" dirty="0" err="1" smtClean="0"/>
              <a:t>independent</a:t>
            </a:r>
            <a:r>
              <a:rPr lang="sl-SI" altLang="sl-SI" sz="2400" dirty="0" smtClean="0"/>
              <a:t> </a:t>
            </a:r>
            <a:r>
              <a:rPr lang="sl-SI" altLang="sl-SI" sz="2400" dirty="0" err="1" smtClean="0"/>
              <a:t>monitoring</a:t>
            </a:r>
            <a:r>
              <a:rPr lang="sl-SI" altLang="sl-SI" sz="2400" dirty="0" smtClean="0"/>
              <a:t> </a:t>
            </a:r>
            <a:r>
              <a:rPr lang="sl-SI" altLang="sl-SI" sz="2400" dirty="0" err="1" smtClean="0"/>
              <a:t>system</a:t>
            </a:r>
            <a:r>
              <a:rPr lang="sl-SI" altLang="sl-SI" sz="2400" dirty="0" smtClean="0"/>
              <a:t> in </a:t>
            </a:r>
            <a:r>
              <a:rPr lang="sl-SI" altLang="sl-SI" sz="2400" dirty="0" err="1" smtClean="0"/>
              <a:t>order</a:t>
            </a:r>
            <a:r>
              <a:rPr lang="sl-SI" altLang="sl-SI" sz="2400" dirty="0" smtClean="0"/>
              <a:t> to </a:t>
            </a:r>
            <a:r>
              <a:rPr lang="sl-SI" altLang="sl-SI" sz="2400" dirty="0" err="1" smtClean="0"/>
              <a:t>track</a:t>
            </a:r>
            <a:r>
              <a:rPr lang="sl-SI" altLang="sl-SI" sz="2400" dirty="0" smtClean="0"/>
              <a:t> </a:t>
            </a:r>
            <a:r>
              <a:rPr lang="sl-SI" altLang="sl-SI" sz="2400" dirty="0" err="1" smtClean="0"/>
              <a:t>and</a:t>
            </a:r>
            <a:r>
              <a:rPr lang="sl-SI" altLang="sl-SI" sz="2400" dirty="0" smtClean="0"/>
              <a:t> </a:t>
            </a:r>
            <a:r>
              <a:rPr lang="sl-SI" altLang="sl-SI" sz="2400" dirty="0" err="1" smtClean="0"/>
              <a:t>publish</a:t>
            </a:r>
            <a:r>
              <a:rPr lang="sl-SI" altLang="sl-SI" sz="2400" dirty="0" smtClean="0"/>
              <a:t> </a:t>
            </a:r>
            <a:r>
              <a:rPr lang="sl-SI" altLang="sl-SI" sz="2400" dirty="0" err="1" smtClean="0"/>
              <a:t>ownership</a:t>
            </a:r>
            <a:r>
              <a:rPr lang="sl-SI" altLang="sl-SI" sz="2400" dirty="0" smtClean="0"/>
              <a:t> </a:t>
            </a:r>
            <a:r>
              <a:rPr lang="sl-SI" altLang="sl-SI" sz="2400" dirty="0" err="1" smtClean="0"/>
              <a:t>data</a:t>
            </a:r>
            <a:r>
              <a:rPr lang="sl-SI" altLang="sl-SI" sz="2400" dirty="0" smtClean="0"/>
              <a:t> in </a:t>
            </a:r>
            <a:r>
              <a:rPr lang="sl-SI" altLang="sl-SI" sz="2400" dirty="0" err="1" smtClean="0"/>
              <a:t>all</a:t>
            </a:r>
            <a:r>
              <a:rPr lang="sl-SI" altLang="sl-SI" sz="2400" dirty="0" smtClean="0"/>
              <a:t> </a:t>
            </a:r>
            <a:r>
              <a:rPr lang="sl-SI" altLang="sl-SI" sz="2400" dirty="0" err="1" smtClean="0"/>
              <a:t>media</a:t>
            </a:r>
            <a:r>
              <a:rPr lang="sl-SI" altLang="sl-SI" sz="2400" dirty="0" smtClean="0"/>
              <a:t> </a:t>
            </a:r>
            <a:r>
              <a:rPr lang="sl-SI" altLang="sl-SI" sz="2400" dirty="0" err="1" smtClean="0"/>
              <a:t>sectors</a:t>
            </a:r>
            <a:r>
              <a:rPr lang="sl-SI" altLang="sl-SI" sz="2400" dirty="0" smtClean="0"/>
              <a:t>.</a:t>
            </a:r>
          </a:p>
          <a:p>
            <a:pPr marL="0" indent="0"/>
            <a:r>
              <a:rPr lang="sl-SI" altLang="sl-SI" sz="2400" dirty="0" smtClean="0"/>
              <a:t> </a:t>
            </a:r>
            <a:r>
              <a:rPr lang="sl-SI" altLang="sl-SI" sz="2400" dirty="0" err="1" smtClean="0"/>
              <a:t>The</a:t>
            </a:r>
            <a:r>
              <a:rPr lang="sl-SI" altLang="sl-SI" sz="2400" dirty="0" smtClean="0"/>
              <a:t> </a:t>
            </a:r>
            <a:r>
              <a:rPr lang="sl-SI" altLang="sl-SI" sz="2400" b="1" dirty="0" err="1" smtClean="0"/>
              <a:t>audiovisual</a:t>
            </a:r>
            <a:r>
              <a:rPr lang="sl-SI" altLang="sl-SI" sz="2400" b="1" dirty="0" smtClean="0"/>
              <a:t> regulator:</a:t>
            </a:r>
          </a:p>
          <a:p>
            <a:pPr marL="0" indent="0">
              <a:buFont typeface="Wingdings"/>
              <a:buChar char="à"/>
            </a:pPr>
            <a:r>
              <a:rPr lang="sl-SI" altLang="sl-SI" sz="2400" dirty="0" smtClean="0"/>
              <a:t> </a:t>
            </a:r>
            <a:r>
              <a:rPr lang="sl-SI" altLang="sl-SI" sz="2400" dirty="0" err="1" smtClean="0"/>
              <a:t>should</a:t>
            </a:r>
            <a:r>
              <a:rPr lang="sl-SI" altLang="sl-SI" sz="2400" dirty="0" smtClean="0"/>
              <a:t> </a:t>
            </a:r>
            <a:r>
              <a:rPr lang="sl-SI" altLang="sl-SI" sz="2400" dirty="0" err="1" smtClean="0"/>
              <a:t>be</a:t>
            </a:r>
            <a:r>
              <a:rPr lang="sl-SI" altLang="sl-SI" sz="2400" dirty="0" smtClean="0"/>
              <a:t> </a:t>
            </a:r>
            <a:r>
              <a:rPr lang="sl-SI" altLang="sl-SI" sz="2400" dirty="0" err="1" smtClean="0"/>
              <a:t>legally</a:t>
            </a:r>
            <a:r>
              <a:rPr lang="sl-SI" altLang="sl-SI" sz="2400" dirty="0" smtClean="0"/>
              <a:t> </a:t>
            </a:r>
            <a:r>
              <a:rPr lang="sl-SI" altLang="sl-SI" sz="2400" dirty="0" err="1" smtClean="0"/>
              <a:t>obliged</a:t>
            </a:r>
            <a:r>
              <a:rPr lang="sl-SI" altLang="sl-SI" sz="2400" dirty="0" smtClean="0"/>
              <a:t> to </a:t>
            </a:r>
            <a:r>
              <a:rPr lang="sl-SI" altLang="sl-SI" sz="2400" dirty="0" err="1" smtClean="0"/>
              <a:t>investigate</a:t>
            </a:r>
            <a:r>
              <a:rPr lang="sl-SI" altLang="sl-SI" sz="2400" dirty="0" smtClean="0"/>
              <a:t> </a:t>
            </a:r>
            <a:r>
              <a:rPr lang="sl-SI" altLang="sl-SI" sz="2400" dirty="0" err="1" smtClean="0"/>
              <a:t>the</a:t>
            </a:r>
            <a:r>
              <a:rPr lang="sl-SI" altLang="sl-SI" sz="2400" dirty="0" smtClean="0"/>
              <a:t> </a:t>
            </a:r>
            <a:r>
              <a:rPr lang="sl-SI" altLang="sl-SI" sz="2400" dirty="0" err="1" smtClean="0"/>
              <a:t>hidden</a:t>
            </a:r>
            <a:r>
              <a:rPr lang="sl-SI" altLang="sl-SI" sz="2400" dirty="0" smtClean="0"/>
              <a:t> </a:t>
            </a:r>
            <a:r>
              <a:rPr lang="sl-SI" altLang="sl-SI" sz="2400" dirty="0" err="1" smtClean="0"/>
              <a:t>connections</a:t>
            </a:r>
            <a:r>
              <a:rPr lang="sl-SI" altLang="sl-SI" sz="2400" dirty="0" smtClean="0"/>
              <a:t> </a:t>
            </a:r>
            <a:r>
              <a:rPr lang="sl-SI" altLang="sl-SI" sz="2400" dirty="0" err="1" smtClean="0"/>
              <a:t>between</a:t>
            </a:r>
            <a:r>
              <a:rPr lang="sl-SI" altLang="sl-SI" sz="2400" dirty="0" smtClean="0"/>
              <a:t> </a:t>
            </a:r>
            <a:r>
              <a:rPr lang="sl-SI" altLang="sl-SI" sz="2400" dirty="0" err="1" smtClean="0"/>
              <a:t>the</a:t>
            </a:r>
            <a:r>
              <a:rPr lang="sl-SI" altLang="sl-SI" sz="2400" dirty="0" smtClean="0"/>
              <a:t> AV </a:t>
            </a:r>
            <a:r>
              <a:rPr lang="sl-SI" altLang="sl-SI" sz="2400" dirty="0" err="1" smtClean="0"/>
              <a:t>media</a:t>
            </a:r>
            <a:r>
              <a:rPr lang="sl-SI" altLang="sl-SI" sz="2400" dirty="0" smtClean="0"/>
              <a:t> </a:t>
            </a:r>
            <a:r>
              <a:rPr lang="sl-SI" altLang="sl-SI" sz="2400" dirty="0" err="1" smtClean="0"/>
              <a:t>and</a:t>
            </a:r>
            <a:r>
              <a:rPr lang="sl-SI" altLang="sl-SI" sz="2400" dirty="0" smtClean="0"/>
              <a:t> </a:t>
            </a:r>
            <a:r>
              <a:rPr lang="sl-SI" altLang="sl-SI" sz="2400" dirty="0" err="1" smtClean="0"/>
              <a:t>politicians</a:t>
            </a:r>
            <a:r>
              <a:rPr lang="sl-SI" altLang="sl-SI" sz="2400" dirty="0" smtClean="0"/>
              <a:t>. </a:t>
            </a:r>
          </a:p>
          <a:p>
            <a:pPr marL="0" indent="0">
              <a:buFont typeface="Wingdings"/>
              <a:buChar char="à"/>
            </a:pPr>
            <a:r>
              <a:rPr lang="sl-SI" altLang="sl-SI" sz="2400" dirty="0" smtClean="0"/>
              <a:t> </a:t>
            </a:r>
            <a:r>
              <a:rPr lang="sl-SI" altLang="sl-SI" sz="2400" dirty="0" err="1" smtClean="0"/>
              <a:t>should</a:t>
            </a:r>
            <a:r>
              <a:rPr lang="sl-SI" altLang="sl-SI" sz="2400" dirty="0" smtClean="0"/>
              <a:t> </a:t>
            </a:r>
            <a:r>
              <a:rPr lang="sl-SI" altLang="sl-SI" sz="2400" dirty="0" err="1" smtClean="0"/>
              <a:t>publish</a:t>
            </a:r>
            <a:r>
              <a:rPr lang="sl-SI" altLang="sl-SI" sz="2400" dirty="0" smtClean="0"/>
              <a:t> (</a:t>
            </a:r>
            <a:r>
              <a:rPr lang="sl-SI" altLang="sl-SI" sz="2400" dirty="0" err="1" smtClean="0"/>
              <a:t>aqt</a:t>
            </a:r>
            <a:r>
              <a:rPr lang="sl-SI" altLang="sl-SI" sz="2400" dirty="0" smtClean="0"/>
              <a:t> </a:t>
            </a:r>
            <a:r>
              <a:rPr lang="sl-SI" altLang="sl-SI" sz="2400" dirty="0" err="1" smtClean="0"/>
              <a:t>least</a:t>
            </a:r>
            <a:r>
              <a:rPr lang="sl-SI" altLang="sl-SI" sz="2400" dirty="0" smtClean="0"/>
              <a:t> 4 </a:t>
            </a:r>
            <a:r>
              <a:rPr lang="sl-SI" altLang="sl-SI" sz="2400" dirty="0" err="1" smtClean="0"/>
              <a:t>times</a:t>
            </a:r>
            <a:r>
              <a:rPr lang="sl-SI" altLang="sl-SI" sz="2400" dirty="0" smtClean="0"/>
              <a:t> a </a:t>
            </a:r>
            <a:r>
              <a:rPr lang="sl-SI" altLang="sl-SI" sz="2400" dirty="0" err="1" smtClean="0"/>
              <a:t>year</a:t>
            </a:r>
            <a:r>
              <a:rPr lang="sl-SI" altLang="sl-SI" sz="2400" dirty="0" smtClean="0"/>
              <a:t>) </a:t>
            </a:r>
            <a:r>
              <a:rPr lang="sl-SI" altLang="sl-SI" sz="2400" dirty="0" err="1" smtClean="0"/>
              <a:t>brief</a:t>
            </a:r>
            <a:r>
              <a:rPr lang="sl-SI" altLang="sl-SI" sz="2400" dirty="0" smtClean="0"/>
              <a:t> </a:t>
            </a:r>
            <a:r>
              <a:rPr lang="sl-SI" altLang="sl-SI" sz="2400" dirty="0" err="1" smtClean="0"/>
              <a:t>media</a:t>
            </a:r>
            <a:r>
              <a:rPr lang="sl-SI" altLang="sl-SI" sz="2400" dirty="0" smtClean="0"/>
              <a:t> </a:t>
            </a:r>
            <a:r>
              <a:rPr lang="sl-SI" altLang="sl-SI" sz="2400" dirty="0" err="1" smtClean="0"/>
              <a:t>ownership</a:t>
            </a:r>
            <a:r>
              <a:rPr lang="sl-SI" altLang="sl-SI" sz="2400" dirty="0" smtClean="0"/>
              <a:t> </a:t>
            </a:r>
            <a:r>
              <a:rPr lang="sl-SI" altLang="sl-SI" sz="2400" dirty="0" err="1" smtClean="0"/>
              <a:t>reports</a:t>
            </a:r>
            <a:r>
              <a:rPr lang="sl-SI" altLang="sl-SI" sz="2400" dirty="0" smtClean="0"/>
              <a:t> </a:t>
            </a:r>
            <a:r>
              <a:rPr lang="sl-SI" altLang="sl-SI" sz="2400" dirty="0" err="1" smtClean="0"/>
              <a:t>and</a:t>
            </a:r>
            <a:r>
              <a:rPr lang="sl-SI" altLang="sl-SI" sz="2400" dirty="0" smtClean="0"/>
              <a:t> </a:t>
            </a:r>
            <a:r>
              <a:rPr lang="sl-SI" altLang="sl-SI" sz="2400" dirty="0" err="1" smtClean="0"/>
              <a:t>the</a:t>
            </a:r>
            <a:r>
              <a:rPr lang="sl-SI" altLang="sl-SI" sz="2400" dirty="0" smtClean="0"/>
              <a:t> </a:t>
            </a:r>
            <a:r>
              <a:rPr lang="sl-SI" altLang="sl-SI" sz="2400" dirty="0" err="1" smtClean="0"/>
              <a:t>information</a:t>
            </a:r>
            <a:r>
              <a:rPr lang="sl-SI" altLang="sl-SI" sz="2400" dirty="0" smtClean="0"/>
              <a:t> </a:t>
            </a:r>
            <a:r>
              <a:rPr lang="sl-SI" altLang="sl-SI" sz="2400" dirty="0" err="1" smtClean="0"/>
              <a:t>from</a:t>
            </a:r>
            <a:r>
              <a:rPr lang="sl-SI" altLang="sl-SI" sz="2400" dirty="0" smtClean="0"/>
              <a:t> </a:t>
            </a:r>
            <a:r>
              <a:rPr lang="sl-SI" altLang="sl-SI" sz="2400" dirty="0" err="1" smtClean="0"/>
              <a:t>the</a:t>
            </a:r>
            <a:r>
              <a:rPr lang="sl-SI" altLang="sl-SI" sz="2400" dirty="0" smtClean="0"/>
              <a:t> Central </a:t>
            </a:r>
            <a:r>
              <a:rPr lang="sl-SI" altLang="sl-SI" sz="2400" dirty="0" err="1" smtClean="0"/>
              <a:t>Registry</a:t>
            </a:r>
            <a:r>
              <a:rPr lang="sl-SI" altLang="sl-SI" sz="2400" dirty="0" smtClean="0"/>
              <a:t> </a:t>
            </a:r>
            <a:r>
              <a:rPr lang="sl-SI" altLang="sl-SI" sz="2400" dirty="0" err="1" smtClean="0"/>
              <a:t>Database</a:t>
            </a:r>
            <a:r>
              <a:rPr lang="sl-SI" altLang="sl-SI" sz="2400" dirty="0" smtClean="0"/>
              <a:t> </a:t>
            </a:r>
            <a:r>
              <a:rPr lang="sl-SI" altLang="sl-SI" sz="2400" dirty="0" err="1" smtClean="0"/>
              <a:t>system</a:t>
            </a:r>
            <a:r>
              <a:rPr lang="sl-SI" altLang="sl-SI" sz="2400" dirty="0" smtClean="0"/>
              <a:t> on </a:t>
            </a:r>
            <a:r>
              <a:rPr lang="sl-SI" altLang="sl-SI" sz="2400" dirty="0" err="1" smtClean="0"/>
              <a:t>all</a:t>
            </a:r>
            <a:r>
              <a:rPr lang="sl-SI" altLang="sl-SI" sz="2400" dirty="0" smtClean="0"/>
              <a:t> </a:t>
            </a:r>
            <a:r>
              <a:rPr lang="sl-SI" altLang="sl-SI" sz="2400" dirty="0" err="1" smtClean="0"/>
              <a:t>companies</a:t>
            </a:r>
            <a:r>
              <a:rPr lang="sl-SI" altLang="sl-SI" sz="2400" dirty="0" smtClean="0"/>
              <a:t>/</a:t>
            </a:r>
            <a:r>
              <a:rPr lang="sl-SI" altLang="sl-SI" sz="2400" dirty="0" err="1" smtClean="0"/>
              <a:t>individuals</a:t>
            </a:r>
            <a:r>
              <a:rPr lang="sl-SI" altLang="sl-SI" sz="2400" dirty="0" smtClean="0"/>
              <a:t> </a:t>
            </a:r>
            <a:r>
              <a:rPr lang="sl-SI" altLang="sl-SI" sz="2400" dirty="0" err="1" smtClean="0"/>
              <a:t>connected</a:t>
            </a:r>
            <a:r>
              <a:rPr lang="sl-SI" altLang="sl-SI" sz="2400" dirty="0" smtClean="0"/>
              <a:t> </a:t>
            </a:r>
            <a:r>
              <a:rPr lang="sl-SI" altLang="sl-SI" sz="2400" dirty="0" err="1" smtClean="0"/>
              <a:t>with</a:t>
            </a:r>
            <a:r>
              <a:rPr lang="sl-SI" altLang="sl-SI" sz="2400" dirty="0" smtClean="0"/>
              <a:t> AV </a:t>
            </a:r>
            <a:r>
              <a:rPr lang="sl-SI" altLang="sl-SI" sz="2400" dirty="0" err="1" smtClean="0"/>
              <a:t>media</a:t>
            </a:r>
            <a:r>
              <a:rPr lang="sl-SI" altLang="sl-SI" sz="2400" dirty="0" smtClean="0"/>
              <a:t> </a:t>
            </a:r>
            <a:r>
              <a:rPr lang="sl-SI" altLang="sl-SI" sz="2400" dirty="0" err="1" smtClean="0"/>
              <a:t>outlets</a:t>
            </a:r>
            <a:r>
              <a:rPr lang="sl-SI" altLang="sl-SI" sz="2400" dirty="0" smtClean="0"/>
              <a:t>.</a:t>
            </a:r>
          </a:p>
        </p:txBody>
      </p:sp>
      <p:sp>
        <p:nvSpPr>
          <p:cNvPr id="4" name="Rectangle 2"/>
          <p:cNvSpPr/>
          <p:nvPr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DE0E2C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k-MK" sz="1400" dirty="0" smtClean="0">
              <a:ln>
                <a:solidFill>
                  <a:srgbClr val="FF0000"/>
                </a:solidFill>
              </a:ln>
            </a:endParaRPr>
          </a:p>
        </p:txBody>
      </p:sp>
      <p:pic>
        <p:nvPicPr>
          <p:cNvPr id="5" name="Content Placeholder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79512" y="188640"/>
            <a:ext cx="1081472" cy="874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3969745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slov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792088"/>
          </a:xfrm>
        </p:spPr>
        <p:txBody>
          <a:bodyPr/>
          <a:lstStyle/>
          <a:p>
            <a:r>
              <a:rPr lang="sl-SI" altLang="sl-SI" dirty="0" err="1" smtClean="0">
                <a:solidFill>
                  <a:srgbClr val="C00000"/>
                </a:solidFill>
              </a:rPr>
              <a:t>Recommendations</a:t>
            </a:r>
            <a:r>
              <a:rPr lang="sl-SI" altLang="sl-SI" dirty="0" smtClean="0">
                <a:solidFill>
                  <a:srgbClr val="C00000"/>
                </a:solidFill>
              </a:rPr>
              <a:t>: </a:t>
            </a:r>
            <a:r>
              <a:rPr lang="sl-SI" altLang="sl-SI" b="1" dirty="0" err="1" smtClean="0">
                <a:solidFill>
                  <a:srgbClr val="C00000"/>
                </a:solidFill>
              </a:rPr>
              <a:t>Serbia</a:t>
            </a:r>
            <a:endParaRPr lang="sl-SI" altLang="sl-SI" b="1" dirty="0" smtClean="0">
              <a:solidFill>
                <a:srgbClr val="C00000"/>
              </a:solidFill>
            </a:endParaRPr>
          </a:p>
        </p:txBody>
      </p:sp>
      <p:sp>
        <p:nvSpPr>
          <p:cNvPr id="4099" name="Ograda vsebine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256584"/>
          </a:xfrm>
        </p:spPr>
        <p:txBody>
          <a:bodyPr/>
          <a:lstStyle/>
          <a:p>
            <a:pPr marL="0" indent="0"/>
            <a:r>
              <a:rPr lang="sl-SI" altLang="sl-SI" sz="2400" dirty="0" smtClean="0"/>
              <a:t> </a:t>
            </a:r>
            <a:r>
              <a:rPr lang="en-US" altLang="sl-SI" sz="2600" dirty="0" smtClean="0"/>
              <a:t>The Ministry of Culture and Information should provide clear by-laws for </a:t>
            </a:r>
            <a:r>
              <a:rPr lang="en-US" altLang="sl-SI" sz="2600" b="1" dirty="0" smtClean="0"/>
              <a:t>privatization</a:t>
            </a:r>
            <a:r>
              <a:rPr lang="sl-SI" altLang="sl-SI" sz="2600" dirty="0" smtClean="0"/>
              <a:t> </a:t>
            </a:r>
            <a:r>
              <a:rPr lang="en-US" altLang="sl-SI" sz="2600" dirty="0" smtClean="0"/>
              <a:t>of the remaining state media.</a:t>
            </a:r>
            <a:endParaRPr lang="sl-SI" altLang="sl-SI" sz="2600" dirty="0" smtClean="0"/>
          </a:p>
          <a:p>
            <a:pPr marL="0" indent="0">
              <a:buFont typeface="Wingdings"/>
              <a:buChar char="à"/>
            </a:pPr>
            <a:r>
              <a:rPr lang="en-US" altLang="sl-SI" sz="2600" dirty="0" smtClean="0"/>
              <a:t>Journalists should be assisted to become media owners by</a:t>
            </a:r>
            <a:r>
              <a:rPr lang="sl-SI" altLang="sl-SI" sz="2600" dirty="0" smtClean="0"/>
              <a:t> </a:t>
            </a:r>
            <a:r>
              <a:rPr lang="en-US" altLang="sl-SI" sz="2600" dirty="0" smtClean="0"/>
              <a:t>reduced taxes for media enterprises in their ownership for three years after </a:t>
            </a:r>
            <a:r>
              <a:rPr lang="en-US" altLang="sl-SI" sz="2600" dirty="0" smtClean="0"/>
              <a:t>privatization.</a:t>
            </a:r>
            <a:r>
              <a:rPr lang="sl-SI" altLang="sl-SI" sz="2600" dirty="0" smtClean="0"/>
              <a:t> </a:t>
            </a:r>
            <a:endParaRPr lang="sl-SI" altLang="sl-SI" sz="2600" dirty="0" smtClean="0"/>
          </a:p>
          <a:p>
            <a:pPr marL="0" indent="0"/>
            <a:r>
              <a:rPr lang="sl-SI" altLang="sl-SI" sz="2600" dirty="0" smtClean="0"/>
              <a:t> </a:t>
            </a:r>
            <a:r>
              <a:rPr lang="en-US" altLang="sl-SI" sz="2600" dirty="0" smtClean="0"/>
              <a:t>The </a:t>
            </a:r>
            <a:r>
              <a:rPr lang="en-US" altLang="sl-SI" sz="2600" b="1" dirty="0" smtClean="0"/>
              <a:t>Commission for Protection of Competition </a:t>
            </a:r>
            <a:r>
              <a:rPr lang="en-US" altLang="sl-SI" sz="2600" dirty="0" smtClean="0"/>
              <a:t>should make a </a:t>
            </a:r>
            <a:r>
              <a:rPr lang="en-US" altLang="sl-SI" sz="2600" b="1" dirty="0" smtClean="0"/>
              <a:t>study of concentration</a:t>
            </a:r>
            <a:r>
              <a:rPr lang="sl-SI" altLang="sl-SI" sz="2600" b="1" dirty="0" smtClean="0"/>
              <a:t> </a:t>
            </a:r>
            <a:r>
              <a:rPr lang="en-US" altLang="sl-SI" sz="2600" b="1" dirty="0" smtClean="0"/>
              <a:t>trends </a:t>
            </a:r>
            <a:r>
              <a:rPr lang="en-US" altLang="sl-SI" sz="2600" dirty="0" smtClean="0"/>
              <a:t>in the media market on the national and regional level as soon as possible.</a:t>
            </a:r>
            <a:endParaRPr lang="sl-SI" altLang="sl-SI" sz="2600" dirty="0" smtClean="0"/>
          </a:p>
          <a:p>
            <a:pPr marL="0" indent="0"/>
            <a:r>
              <a:rPr lang="sl-SI" altLang="sl-SI" sz="2600" dirty="0" smtClean="0"/>
              <a:t> </a:t>
            </a:r>
            <a:r>
              <a:rPr lang="en-US" altLang="sl-SI" sz="2600" dirty="0" smtClean="0"/>
              <a:t>The </a:t>
            </a:r>
            <a:r>
              <a:rPr lang="en-US" altLang="sl-SI" sz="2600" b="1" dirty="0" smtClean="0"/>
              <a:t>Ministry of Culture and Information </a:t>
            </a:r>
            <a:r>
              <a:rPr lang="en-US" altLang="sl-SI" sz="2600" dirty="0" smtClean="0"/>
              <a:t>should create a database on all relevant aspects of the media industry, that are currently unknown</a:t>
            </a:r>
            <a:endParaRPr lang="sl-SI" altLang="sl-SI" sz="2600" dirty="0" smtClean="0"/>
          </a:p>
        </p:txBody>
      </p:sp>
      <p:sp>
        <p:nvSpPr>
          <p:cNvPr id="4" name="Rectangle 2"/>
          <p:cNvSpPr/>
          <p:nvPr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DE0E2C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k-MK" sz="1400" dirty="0" smtClean="0">
              <a:ln>
                <a:solidFill>
                  <a:srgbClr val="FF0000"/>
                </a:solidFill>
              </a:ln>
            </a:endParaRPr>
          </a:p>
        </p:txBody>
      </p:sp>
      <p:pic>
        <p:nvPicPr>
          <p:cNvPr id="5" name="Content Placeholder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79512" y="188640"/>
            <a:ext cx="1081472" cy="874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3969745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88640"/>
            <a:ext cx="1081472" cy="874212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3648" y="332656"/>
            <a:ext cx="7632848" cy="1881898"/>
          </a:xfrm>
        </p:spPr>
        <p:txBody>
          <a:bodyPr>
            <a:noAutofit/>
          </a:bodyPr>
          <a:lstStyle/>
          <a:p>
            <a:pPr algn="l"/>
            <a:r>
              <a:rPr lang="sl-SI" sz="3200" b="1" dirty="0" smtClean="0"/>
              <a:t/>
            </a:r>
            <a:br>
              <a:rPr lang="sl-SI" sz="3200" b="1" dirty="0" smtClean="0"/>
            </a:br>
            <a:r>
              <a:rPr lang="sl-SI" sz="3200" b="1" dirty="0" smtClean="0">
                <a:solidFill>
                  <a:srgbClr val="C00000"/>
                </a:solidFill>
              </a:rPr>
              <a:t>Conclusion:</a:t>
            </a:r>
            <a:br>
              <a:rPr lang="sl-SI" sz="3200" b="1" dirty="0" smtClean="0">
                <a:solidFill>
                  <a:srgbClr val="C00000"/>
                </a:solidFill>
              </a:rPr>
            </a:br>
            <a:r>
              <a:rPr lang="en-US" sz="3200" b="1" dirty="0" smtClean="0">
                <a:solidFill>
                  <a:srgbClr val="C00000"/>
                </a:solidFill>
              </a:rPr>
              <a:t>Why media policy</a:t>
            </a:r>
            <a:r>
              <a:rPr lang="sl-SI" sz="3200" b="1" dirty="0" smtClean="0">
                <a:solidFill>
                  <a:srgbClr val="C00000"/>
                </a:solidFill>
              </a:rPr>
              <a:t> in the field of media ownership and on generally </a:t>
            </a:r>
            <a:r>
              <a:rPr lang="en-US" sz="3200" b="1" dirty="0" smtClean="0">
                <a:solidFill>
                  <a:srgbClr val="C00000"/>
                </a:solidFill>
              </a:rPr>
              <a:t>failed to protect the public interest?</a:t>
            </a:r>
            <a:r>
              <a:rPr lang="sl-SI" sz="3200" b="1" dirty="0" smtClean="0"/>
              <a:t/>
            </a:r>
            <a:br>
              <a:rPr lang="sl-SI" sz="3200" b="1" dirty="0" smtClean="0"/>
            </a:br>
            <a:endParaRPr lang="mk-MK" sz="3200" b="1" dirty="0">
              <a:solidFill>
                <a:srgbClr val="C0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6021288"/>
            <a:ext cx="9144000" cy="83671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q-AL" sz="1400" dirty="0" smtClean="0"/>
              <a:t>                                       </a:t>
            </a:r>
            <a:r>
              <a:rPr lang="en-US" sz="1400" dirty="0" smtClean="0"/>
              <a:t>This project is funded by the European Union Instrument </a:t>
            </a:r>
            <a:r>
              <a:rPr lang="sq-AL" sz="1400" dirty="0"/>
              <a:t> </a:t>
            </a:r>
            <a:r>
              <a:rPr lang="en-US" sz="1400" dirty="0" smtClean="0"/>
              <a:t>for Pre-accession</a:t>
            </a:r>
            <a:r>
              <a:rPr lang="mk-MK" sz="1400" dirty="0" smtClean="0"/>
              <a:t> </a:t>
            </a:r>
            <a:r>
              <a:rPr lang="en-US" sz="1400" dirty="0" smtClean="0"/>
              <a:t>Assistance (IPA) </a:t>
            </a:r>
            <a:endParaRPr lang="sq-AL" sz="1400" dirty="0" smtClean="0"/>
          </a:p>
          <a:p>
            <a:r>
              <a:rPr lang="sq-AL" sz="1400" dirty="0" smtClean="0"/>
              <a:t>                                       </a:t>
            </a:r>
            <a:r>
              <a:rPr lang="en-US" sz="1400" dirty="0" smtClean="0"/>
              <a:t>Civil Society Facility (CSF).</a:t>
            </a:r>
            <a:endParaRPr lang="mk-MK" sz="1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6092340"/>
            <a:ext cx="1008112" cy="672075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DE0E2C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k-MK" sz="1400" dirty="0" smtClean="0">
              <a:ln>
                <a:solidFill>
                  <a:srgbClr val="FF0000"/>
                </a:solidFill>
              </a:ln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14282" y="2071678"/>
            <a:ext cx="8929718" cy="358957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endParaRPr lang="sl-SI" sz="3200" dirty="0" smtClean="0"/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sl-SI" sz="3200" dirty="0" smtClean="0"/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2600" dirty="0" smtClean="0"/>
              <a:t>Westernization – copy-paste media laws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2600" dirty="0" smtClean="0"/>
              <a:t>Legislation harmonized with the EU standards but implementation very weak </a:t>
            </a:r>
            <a:endParaRPr lang="sl-SI" sz="2600" dirty="0" smtClean="0"/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2600" dirty="0" smtClean="0"/>
              <a:t>Policy objectives that clashed with reality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2600" dirty="0" smtClean="0"/>
              <a:t>Policies without strategies and consensus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2600" dirty="0" smtClean="0"/>
              <a:t>Policies guided by political and business interests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2600" dirty="0"/>
              <a:t>Civil sector weak or with </a:t>
            </a:r>
            <a:r>
              <a:rPr lang="en-GB" sz="2600" dirty="0" smtClean="0"/>
              <a:t>lit</a:t>
            </a:r>
            <a:r>
              <a:rPr lang="sl-SI" sz="2600" dirty="0" smtClean="0"/>
              <a:t>t</a:t>
            </a:r>
            <a:r>
              <a:rPr lang="en-GB" sz="2600" dirty="0" smtClean="0"/>
              <a:t>le </a:t>
            </a:r>
            <a:r>
              <a:rPr lang="en-GB" sz="2600" dirty="0"/>
              <a:t>influence </a:t>
            </a:r>
            <a:endParaRPr lang="sl-SI" sz="2600" dirty="0" smtClean="0"/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sl-SI" sz="2600" dirty="0" smtClean="0"/>
              <a:t>R</a:t>
            </a:r>
            <a:r>
              <a:rPr lang="en-GB" sz="2600" dirty="0" err="1" smtClean="0"/>
              <a:t>egulators</a:t>
            </a:r>
            <a:r>
              <a:rPr lang="en-GB" sz="2600" dirty="0" smtClean="0"/>
              <a:t> </a:t>
            </a:r>
            <a:r>
              <a:rPr lang="en-GB" sz="2600" dirty="0"/>
              <a:t>under political pressures </a:t>
            </a:r>
            <a:r>
              <a:rPr lang="en-US" sz="3200" b="1" dirty="0" smtClean="0"/>
              <a:t/>
            </a:r>
            <a:br>
              <a:rPr lang="en-US" sz="3200" b="1" dirty="0" smtClean="0"/>
            </a:br>
            <a:endParaRPr lang="mk-MK" sz="3200" b="1" dirty="0"/>
          </a:p>
        </p:txBody>
      </p:sp>
    </p:spTree>
    <p:extLst>
      <p:ext uri="{BB962C8B-B14F-4D97-AF65-F5344CB8AC3E}">
        <p14:creationId xmlns:p14="http://schemas.microsoft.com/office/powerpoint/2010/main" val="42192163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>
                <a:solidFill>
                  <a:srgbClr val="C00000"/>
                </a:solidFill>
              </a:rPr>
              <a:t>SEE Media Observatory</a:t>
            </a:r>
            <a:endParaRPr lang="sl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600" dirty="0" smtClean="0"/>
              <a:t>a regional instrument </a:t>
            </a:r>
            <a:r>
              <a:rPr lang="en-GB" sz="2600" b="1" dirty="0" smtClean="0"/>
              <a:t>to monitor </a:t>
            </a:r>
            <a:r>
              <a:rPr lang="sl-SI" sz="2600" b="1" dirty="0" smtClean="0"/>
              <a:t>and research </a:t>
            </a:r>
            <a:r>
              <a:rPr lang="en-GB" sz="2600" b="1" dirty="0" smtClean="0"/>
              <a:t>media integrity</a:t>
            </a:r>
            <a:r>
              <a:rPr lang="en-GB" sz="2600" dirty="0" smtClean="0"/>
              <a:t> on regular basis</a:t>
            </a:r>
            <a:r>
              <a:rPr lang="sl-SI" sz="2600" dirty="0" smtClean="0"/>
              <a:t>,</a:t>
            </a:r>
            <a:r>
              <a:rPr lang="en-GB" sz="2600" dirty="0" smtClean="0"/>
              <a:t> based on common methodology, producing national reports and regional overview</a:t>
            </a:r>
            <a:r>
              <a:rPr lang="sl-SI" sz="2600" dirty="0" smtClean="0"/>
              <a:t>s</a:t>
            </a:r>
            <a:r>
              <a:rPr lang="en-GB" sz="2600" dirty="0" smtClean="0"/>
              <a:t>, and </a:t>
            </a:r>
            <a:r>
              <a:rPr lang="en-GB" sz="2600" b="1" dirty="0" smtClean="0"/>
              <a:t>informing reform processes </a:t>
            </a:r>
            <a:r>
              <a:rPr lang="en-GB" sz="2600" dirty="0" smtClean="0"/>
              <a:t>on national and regional level</a:t>
            </a:r>
            <a:endParaRPr lang="sl-SI" sz="2600" dirty="0" smtClean="0"/>
          </a:p>
          <a:p>
            <a:r>
              <a:rPr lang="sl-SI" sz="2600" dirty="0" smtClean="0"/>
              <a:t>provides also support (grants) to investigative journalists to investigate and report on corrupt practices and relations in the media system, and support (grants) to other CSOs to advocate for changes</a:t>
            </a:r>
          </a:p>
          <a:p>
            <a:r>
              <a:rPr lang="sl-SI" sz="2600" dirty="0" smtClean="0"/>
              <a:t>provides national and regional frameworks for exchange and dialogue between key actors </a:t>
            </a:r>
          </a:p>
          <a:p>
            <a:r>
              <a:rPr lang="sl-SI" sz="2600" dirty="0" smtClean="0"/>
              <a:t>Web site</a:t>
            </a:r>
            <a:r>
              <a:rPr lang="sl-SI" sz="2600" dirty="0" smtClean="0">
                <a:solidFill>
                  <a:schemeClr val="tx2"/>
                </a:solidFill>
              </a:rPr>
              <a:t>: http://</a:t>
            </a:r>
            <a:r>
              <a:rPr lang="sl-SI" sz="2600" b="1" dirty="0" smtClean="0">
                <a:solidFill>
                  <a:schemeClr val="tx2"/>
                </a:solidFill>
              </a:rPr>
              <a:t>mediaobservatory.net</a:t>
            </a:r>
            <a:r>
              <a:rPr lang="sl-SI" sz="2600" dirty="0" smtClean="0">
                <a:solidFill>
                  <a:schemeClr val="tx2"/>
                </a:solidFill>
              </a:rPr>
              <a:t>/</a:t>
            </a:r>
          </a:p>
        </p:txBody>
      </p:sp>
      <p:pic>
        <p:nvPicPr>
          <p:cNvPr id="4" name="Content Placeholder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85720" y="357166"/>
            <a:ext cx="1081472" cy="874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2"/>
          <p:cNvSpPr/>
          <p:nvPr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DE0E2C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k-MK" sz="1400" dirty="0" smtClean="0">
              <a:ln>
                <a:solidFill>
                  <a:srgbClr val="FF0000"/>
                </a:solidFill>
              </a:ln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sl-SI" dirty="0" smtClean="0">
                <a:solidFill>
                  <a:srgbClr val="C00000"/>
                </a:solidFill>
              </a:rPr>
              <a:t>Media integrity?</a:t>
            </a:r>
          </a:p>
        </p:txBody>
      </p:sp>
      <p:sp>
        <p:nvSpPr>
          <p:cNvPr id="4099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sl-SI" sz="2600" dirty="0" smtClean="0"/>
              <a:t>SEE Media Observatory has adapted</a:t>
            </a:r>
            <a:r>
              <a:rPr lang="en-GB" sz="2600" dirty="0" smtClean="0"/>
              <a:t> </a:t>
            </a:r>
            <a:r>
              <a:rPr lang="sl-SI" sz="2600" dirty="0" smtClean="0"/>
              <a:t>a</a:t>
            </a:r>
            <a:r>
              <a:rPr lang="en-GB" sz="2600" dirty="0" smtClean="0"/>
              <a:t> </a:t>
            </a:r>
            <a:r>
              <a:rPr lang="sl-SI" sz="2600" dirty="0" smtClean="0"/>
              <a:t>concept</a:t>
            </a:r>
            <a:r>
              <a:rPr lang="en-GB" sz="2600" dirty="0" smtClean="0"/>
              <a:t> “media integrity” to </a:t>
            </a:r>
            <a:r>
              <a:rPr lang="sl-SI" sz="2600" dirty="0" smtClean="0"/>
              <a:t>denote public service values in media and journalism</a:t>
            </a:r>
          </a:p>
          <a:p>
            <a:pPr>
              <a:defRPr/>
            </a:pPr>
            <a:r>
              <a:rPr lang="sl-SI" sz="2600" dirty="0" smtClean="0"/>
              <a:t>has elaborated definition of “media integrity” and identified more than 60 risks for media integrity if 4 risk areas:  </a:t>
            </a:r>
          </a:p>
          <a:p>
            <a:pPr lvl="1">
              <a:buNone/>
              <a:defRPr/>
            </a:pPr>
            <a:r>
              <a:rPr lang="sl-SI" sz="2600" dirty="0" smtClean="0"/>
              <a:t>1) </a:t>
            </a:r>
            <a:r>
              <a:rPr lang="sl-SI" sz="2600" dirty="0" err="1" smtClean="0"/>
              <a:t>media</a:t>
            </a:r>
            <a:r>
              <a:rPr lang="sl-SI" sz="2600" dirty="0" smtClean="0"/>
              <a:t> policy development and implementation; </a:t>
            </a:r>
          </a:p>
          <a:p>
            <a:pPr lvl="1">
              <a:buNone/>
              <a:defRPr/>
            </a:pPr>
            <a:r>
              <a:rPr lang="sl-SI" sz="2600" dirty="0" smtClean="0"/>
              <a:t>2) media structures (ownership, finances and public service broadcasting)</a:t>
            </a:r>
          </a:p>
          <a:p>
            <a:pPr lvl="1">
              <a:buNone/>
              <a:defRPr/>
            </a:pPr>
            <a:r>
              <a:rPr lang="sl-SI" sz="2600" dirty="0" smtClean="0"/>
              <a:t>3) journalists (their status and situation), and</a:t>
            </a:r>
          </a:p>
          <a:p>
            <a:pPr lvl="1">
              <a:buNone/>
              <a:defRPr/>
            </a:pPr>
            <a:r>
              <a:rPr lang="sl-SI" sz="2600" dirty="0" smtClean="0"/>
              <a:t>4) journalistic and media practices.</a:t>
            </a:r>
          </a:p>
          <a:p>
            <a:pPr>
              <a:defRPr/>
            </a:pPr>
            <a:endParaRPr lang="sl-SI" dirty="0" smtClean="0"/>
          </a:p>
          <a:p>
            <a:endParaRPr lang="sl-SI" altLang="sl-SI" dirty="0" smtClean="0"/>
          </a:p>
        </p:txBody>
      </p:sp>
      <p:pic>
        <p:nvPicPr>
          <p:cNvPr id="4" name="Content Placeholder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85720" y="357166"/>
            <a:ext cx="1081472" cy="874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2"/>
          <p:cNvSpPr/>
          <p:nvPr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DE0E2C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k-MK" sz="1400" dirty="0" smtClean="0">
              <a:ln>
                <a:solidFill>
                  <a:srgbClr val="FF0000"/>
                </a:solidFill>
              </a:ln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dirty="0" smtClean="0">
                <a:solidFill>
                  <a:srgbClr val="C00000"/>
                </a:solidFill>
              </a:rPr>
              <a:t>Media integrity: definition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5874"/>
            <a:ext cx="8229600" cy="5239469"/>
          </a:xfrm>
        </p:spPr>
        <p:txBody>
          <a:bodyPr rtlCol="0">
            <a:normAutofit fontScale="55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sl-SI" sz="3700" dirty="0" smtClean="0"/>
              <a:t>	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sl-SI" sz="3700" b="1" dirty="0" smtClean="0"/>
              <a:t>	</a:t>
            </a:r>
            <a:r>
              <a:rPr lang="sl-SI" sz="4900" b="1" dirty="0" err="1" smtClean="0"/>
              <a:t>Media</a:t>
            </a:r>
            <a:r>
              <a:rPr lang="sl-SI" sz="4900" b="1" dirty="0" smtClean="0"/>
              <a:t> </a:t>
            </a:r>
            <a:r>
              <a:rPr lang="sl-SI" sz="4900" b="1" dirty="0" err="1" smtClean="0"/>
              <a:t>integrity</a:t>
            </a:r>
            <a:r>
              <a:rPr lang="sl-SI" sz="4900" b="1" dirty="0" smtClean="0"/>
              <a:t> </a:t>
            </a:r>
            <a:r>
              <a:rPr lang="sl-SI" sz="4900" dirty="0" err="1" smtClean="0"/>
              <a:t>encompasses</a:t>
            </a:r>
            <a:r>
              <a:rPr lang="sl-SI" sz="4900" dirty="0" smtClean="0"/>
              <a:t> </a:t>
            </a:r>
            <a:r>
              <a:rPr lang="sl-SI" sz="4900" b="1" dirty="0" err="1" smtClean="0"/>
              <a:t>qualities</a:t>
            </a:r>
            <a:r>
              <a:rPr lang="sl-SI" sz="4900" b="1" dirty="0" smtClean="0"/>
              <a:t> </a:t>
            </a:r>
            <a:r>
              <a:rPr lang="sl-SI" sz="4900" b="1" dirty="0" err="1" smtClean="0"/>
              <a:t>of</a:t>
            </a:r>
            <a:r>
              <a:rPr lang="sl-SI" sz="4900" b="1" dirty="0" smtClean="0"/>
              <a:t> </a:t>
            </a:r>
            <a:r>
              <a:rPr lang="sl-SI" sz="4900" b="1" dirty="0" err="1" smtClean="0"/>
              <a:t>the</a:t>
            </a:r>
            <a:r>
              <a:rPr lang="sl-SI" sz="4900" b="1" dirty="0" smtClean="0"/>
              <a:t> </a:t>
            </a:r>
            <a:r>
              <a:rPr lang="sl-SI" sz="4900" b="1" dirty="0" err="1" smtClean="0"/>
              <a:t>media</a:t>
            </a:r>
            <a:r>
              <a:rPr lang="sl-SI" sz="4900" b="1" dirty="0" smtClean="0"/>
              <a:t> </a:t>
            </a:r>
            <a:r>
              <a:rPr lang="sl-SI" sz="4900" b="1" dirty="0" err="1" smtClean="0"/>
              <a:t>system</a:t>
            </a:r>
            <a:r>
              <a:rPr lang="sl-SI" sz="4900" dirty="0" smtClean="0"/>
              <a:t> – </a:t>
            </a:r>
            <a:r>
              <a:rPr lang="sl-SI" sz="4900" dirty="0" err="1" smtClean="0"/>
              <a:t>policies</a:t>
            </a:r>
            <a:r>
              <a:rPr lang="sl-SI" sz="4900" dirty="0" smtClean="0"/>
              <a:t>, </a:t>
            </a:r>
            <a:r>
              <a:rPr lang="sl-SI" sz="4900" dirty="0" err="1" smtClean="0"/>
              <a:t>structures</a:t>
            </a:r>
            <a:r>
              <a:rPr lang="sl-SI" sz="4900" dirty="0" smtClean="0"/>
              <a:t> </a:t>
            </a:r>
            <a:r>
              <a:rPr lang="sl-SI" sz="4900" dirty="0" err="1" smtClean="0"/>
              <a:t>and</a:t>
            </a:r>
            <a:r>
              <a:rPr lang="sl-SI" sz="4900" dirty="0" smtClean="0"/>
              <a:t> </a:t>
            </a:r>
            <a:r>
              <a:rPr lang="sl-SI" sz="4900" dirty="0" err="1" smtClean="0"/>
              <a:t>practices</a:t>
            </a:r>
            <a:r>
              <a:rPr lang="sl-SI" sz="4900" dirty="0" smtClean="0"/>
              <a:t> in </a:t>
            </a:r>
            <a:r>
              <a:rPr lang="sl-SI" sz="4900" dirty="0" err="1" smtClean="0"/>
              <a:t>the</a:t>
            </a:r>
            <a:r>
              <a:rPr lang="sl-SI" sz="4900" dirty="0" smtClean="0"/>
              <a:t> </a:t>
            </a:r>
            <a:r>
              <a:rPr lang="sl-SI" sz="4900" dirty="0" err="1" smtClean="0"/>
              <a:t>media</a:t>
            </a:r>
            <a:r>
              <a:rPr lang="sl-SI" sz="4900" dirty="0" smtClean="0"/>
              <a:t> </a:t>
            </a:r>
            <a:r>
              <a:rPr lang="sl-SI" sz="4900" dirty="0" err="1" smtClean="0"/>
              <a:t>field</a:t>
            </a:r>
            <a:r>
              <a:rPr lang="sl-SI" sz="4900" dirty="0" smtClean="0"/>
              <a:t>, </a:t>
            </a:r>
            <a:r>
              <a:rPr lang="sl-SI" sz="4900" dirty="0" err="1" smtClean="0"/>
              <a:t>and</a:t>
            </a:r>
            <a:r>
              <a:rPr lang="sl-SI" sz="4900" dirty="0" smtClean="0"/>
              <a:t> </a:t>
            </a:r>
            <a:r>
              <a:rPr lang="sl-SI" sz="4900" dirty="0" err="1" smtClean="0"/>
              <a:t>their</a:t>
            </a:r>
            <a:r>
              <a:rPr lang="sl-SI" sz="4900" dirty="0" smtClean="0"/>
              <a:t> </a:t>
            </a:r>
            <a:r>
              <a:rPr lang="sl-SI" sz="4900" dirty="0" err="1" smtClean="0"/>
              <a:t>relations</a:t>
            </a:r>
            <a:r>
              <a:rPr lang="sl-SI" sz="4900" dirty="0" smtClean="0"/>
              <a:t> – </a:t>
            </a:r>
            <a:r>
              <a:rPr lang="sl-SI" sz="4900" dirty="0" err="1" smtClean="0"/>
              <a:t>which</a:t>
            </a:r>
            <a:r>
              <a:rPr lang="sl-SI" sz="4900" dirty="0" smtClean="0"/>
              <a:t> </a:t>
            </a:r>
            <a:r>
              <a:rPr lang="sl-SI" sz="4900" dirty="0" err="1" smtClean="0"/>
              <a:t>enable</a:t>
            </a:r>
            <a:r>
              <a:rPr lang="sl-SI" sz="4900" dirty="0" smtClean="0"/>
              <a:t> </a:t>
            </a:r>
            <a:r>
              <a:rPr lang="sl-SI" sz="4900" dirty="0" err="1" smtClean="0"/>
              <a:t>the</a:t>
            </a:r>
            <a:r>
              <a:rPr lang="sl-SI" sz="4900" dirty="0" smtClean="0"/>
              <a:t> </a:t>
            </a:r>
            <a:r>
              <a:rPr lang="sl-SI" sz="4900" dirty="0" err="1" smtClean="0"/>
              <a:t>media</a:t>
            </a:r>
            <a:r>
              <a:rPr lang="sl-SI" sz="4900" dirty="0" smtClean="0"/>
              <a:t> </a:t>
            </a:r>
            <a:r>
              <a:rPr lang="sl-SI" sz="4900" b="1" dirty="0" smtClean="0"/>
              <a:t>to </a:t>
            </a:r>
            <a:r>
              <a:rPr lang="sl-SI" sz="4900" b="1" dirty="0" err="1" smtClean="0"/>
              <a:t>serve</a:t>
            </a:r>
            <a:r>
              <a:rPr lang="sl-SI" sz="4900" b="1" dirty="0" smtClean="0"/>
              <a:t> </a:t>
            </a:r>
            <a:r>
              <a:rPr lang="sl-SI" sz="4900" b="1" dirty="0" err="1" smtClean="0"/>
              <a:t>public</a:t>
            </a:r>
            <a:r>
              <a:rPr lang="sl-SI" sz="4900" b="1" dirty="0" smtClean="0"/>
              <a:t> </a:t>
            </a:r>
            <a:r>
              <a:rPr lang="sl-SI" sz="4900" b="1" dirty="0" err="1" smtClean="0"/>
              <a:t>interest</a:t>
            </a:r>
            <a:r>
              <a:rPr lang="sl-SI" sz="4900" b="1" dirty="0" smtClean="0"/>
              <a:t> </a:t>
            </a:r>
            <a:r>
              <a:rPr lang="sl-SI" sz="4900" b="1" dirty="0" err="1" smtClean="0"/>
              <a:t>and</a:t>
            </a:r>
            <a:r>
              <a:rPr lang="sl-SI" sz="4900" b="1" dirty="0" smtClean="0"/>
              <a:t> </a:t>
            </a:r>
            <a:r>
              <a:rPr lang="sl-SI" sz="4900" b="1" dirty="0" err="1" smtClean="0"/>
              <a:t>democratic</a:t>
            </a:r>
            <a:r>
              <a:rPr lang="sl-SI" sz="4900" b="1" dirty="0" smtClean="0"/>
              <a:t> </a:t>
            </a:r>
            <a:r>
              <a:rPr lang="sl-SI" sz="4900" b="1" dirty="0" err="1" smtClean="0"/>
              <a:t>processes</a:t>
            </a:r>
            <a:r>
              <a:rPr lang="sl-SI" sz="4900" dirty="0" smtClean="0"/>
              <a:t>, </a:t>
            </a:r>
            <a:r>
              <a:rPr lang="sl-SI" sz="4900" dirty="0" err="1" smtClean="0"/>
              <a:t>demonstrating</a:t>
            </a:r>
            <a:r>
              <a:rPr lang="sl-SI" sz="4900" dirty="0" smtClean="0"/>
              <a:t> in </a:t>
            </a:r>
            <a:r>
              <a:rPr lang="sl-SI" sz="4900" dirty="0" err="1" smtClean="0"/>
              <a:t>their</a:t>
            </a:r>
            <a:r>
              <a:rPr lang="sl-SI" sz="4900" dirty="0" smtClean="0"/>
              <a:t> </a:t>
            </a:r>
            <a:r>
              <a:rPr lang="sl-SI" sz="4900" dirty="0" err="1" smtClean="0"/>
              <a:t>operations</a:t>
            </a:r>
            <a:r>
              <a:rPr lang="sl-SI" sz="4900" dirty="0" smtClean="0"/>
              <a:t> </a:t>
            </a:r>
            <a:r>
              <a:rPr lang="sl-SI" sz="4900" dirty="0" err="1" smtClean="0"/>
              <a:t>and</a:t>
            </a:r>
            <a:r>
              <a:rPr lang="sl-SI" sz="4900" dirty="0" smtClean="0"/>
              <a:t> </a:t>
            </a:r>
            <a:r>
              <a:rPr lang="sl-SI" sz="4900" dirty="0" err="1" smtClean="0"/>
              <a:t>content</a:t>
            </a:r>
            <a:r>
              <a:rPr lang="sl-SI" sz="4900" dirty="0" smtClean="0"/>
              <a:t>: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sl-SI" dirty="0" smtClean="0"/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sl-SI" sz="4400" dirty="0" err="1" smtClean="0"/>
              <a:t>freedom</a:t>
            </a:r>
            <a:r>
              <a:rPr lang="sl-SI" sz="4400" dirty="0" smtClean="0"/>
              <a:t> and independence from particular/special private or governmental interests, 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sl-SI" sz="4400" dirty="0" smtClean="0"/>
              <a:t>transparency of own operations and interests including clear disclosure of exposure to or dependence upon particular private or governmental interests, 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sl-SI" sz="4400" dirty="0" smtClean="0"/>
              <a:t>commitment to and respect for ethical and professional standards, and 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sl-SI" sz="4400" dirty="0" smtClean="0"/>
              <a:t>responsibility and responsiveness to citizens.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sl-SI" dirty="0" smtClean="0"/>
          </a:p>
        </p:txBody>
      </p:sp>
      <p:pic>
        <p:nvPicPr>
          <p:cNvPr id="4" name="Content Placeholder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85720" y="357166"/>
            <a:ext cx="1081472" cy="874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2"/>
          <p:cNvSpPr/>
          <p:nvPr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DE0E2C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k-MK" sz="1400" dirty="0" smtClean="0">
              <a:ln>
                <a:solidFill>
                  <a:srgbClr val="FF0000"/>
                </a:solidFill>
              </a:ln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dirty="0" smtClean="0">
                <a:solidFill>
                  <a:srgbClr val="C00000"/>
                </a:solidFill>
              </a:rPr>
              <a:t>Media integrity: definition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sl-SI" b="1" dirty="0" smtClean="0"/>
              <a:t>	</a:t>
            </a:r>
            <a:r>
              <a:rPr lang="sl-SI" b="1" dirty="0" err="1" smtClean="0"/>
              <a:t>Media</a:t>
            </a:r>
            <a:r>
              <a:rPr lang="sl-SI" b="1" dirty="0" smtClean="0"/>
              <a:t> integrity </a:t>
            </a:r>
            <a:r>
              <a:rPr lang="sl-SI" dirty="0" smtClean="0"/>
              <a:t>more specifically refers to: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sl-SI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l-SI" dirty="0" smtClean="0"/>
              <a:t>ability of the media to provide accurate and reliable information to citizens without dependence upon, serving of and clientelistic relations with particular/special private or governmental sources, as well as to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sl-SI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l-SI" dirty="0" smtClean="0"/>
              <a:t>provide citizens with access to and expression of wide range of views and opinions without exposure to bias and propaganda.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sl-SI" dirty="0" smtClean="0"/>
          </a:p>
        </p:txBody>
      </p:sp>
      <p:pic>
        <p:nvPicPr>
          <p:cNvPr id="4" name="Content Placeholder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85720" y="357166"/>
            <a:ext cx="1081472" cy="874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2"/>
          <p:cNvSpPr/>
          <p:nvPr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DE0E2C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k-MK" sz="1400" dirty="0" smtClean="0">
              <a:ln>
                <a:solidFill>
                  <a:srgbClr val="FF0000"/>
                </a:solidFill>
              </a:ln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dirty="0" smtClean="0">
                <a:solidFill>
                  <a:srgbClr val="C00000"/>
                </a:solidFill>
              </a:rPr>
              <a:t>Media integrity: definition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20000"/>
          </a:bodyPr>
          <a:lstStyle/>
          <a:p>
            <a:pPr eaLnBrk="1" fontAlgn="auto" hangingPunct="1">
              <a:spcAft>
                <a:spcPts val="0"/>
              </a:spcAft>
              <a:buNone/>
              <a:defRPr/>
            </a:pPr>
            <a:r>
              <a:rPr lang="sl-SI" b="1" dirty="0" smtClean="0"/>
              <a:t>	</a:t>
            </a:r>
            <a:r>
              <a:rPr lang="sl-SI" b="1" dirty="0" err="1" smtClean="0"/>
              <a:t>Media</a:t>
            </a:r>
            <a:r>
              <a:rPr lang="sl-SI" b="1" dirty="0" smtClean="0"/>
              <a:t> integrity</a:t>
            </a:r>
            <a:r>
              <a:rPr lang="sl-SI" dirty="0" smtClean="0"/>
              <a:t> also integrates: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sl-SI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l-SI" dirty="0" smtClean="0"/>
              <a:t>capacities of </a:t>
            </a:r>
            <a:r>
              <a:rPr lang="sl-SI" b="1" dirty="0" smtClean="0"/>
              <a:t>journalists and other media professionals </a:t>
            </a:r>
            <a:r>
              <a:rPr lang="sl-SI" dirty="0" smtClean="0"/>
              <a:t>to apply professional autonomy and standards, demonstrating commitment to serve public interest against relations and practices which corrupt and instrumentalize the profession for particular/special private or governmental interests. Such journalistic </a:t>
            </a:r>
            <a:r>
              <a:rPr lang="sl-SI" dirty="0" err="1" smtClean="0"/>
              <a:t>capacities</a:t>
            </a:r>
            <a:r>
              <a:rPr lang="sl-SI" dirty="0" smtClean="0"/>
              <a:t> </a:t>
            </a:r>
            <a:r>
              <a:rPr lang="sl-SI" dirty="0" err="1" smtClean="0"/>
              <a:t>include</a:t>
            </a:r>
            <a:endParaRPr lang="sl-SI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l-SI" dirty="0" smtClean="0"/>
              <a:t>transparency of dependence upon particular interests and sources, and commitment of journalists to protect professional standards in such circumstances.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sl-SI" dirty="0" smtClean="0"/>
          </a:p>
        </p:txBody>
      </p:sp>
      <p:pic>
        <p:nvPicPr>
          <p:cNvPr id="4" name="Content Placeholder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85720" y="357166"/>
            <a:ext cx="1081472" cy="874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2"/>
          <p:cNvSpPr/>
          <p:nvPr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DE0E2C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k-MK" sz="1400" dirty="0" smtClean="0">
              <a:ln>
                <a:solidFill>
                  <a:srgbClr val="FF0000"/>
                </a:solidFill>
              </a:ln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1403648" y="274638"/>
            <a:ext cx="7283152" cy="1143000"/>
          </a:xfrm>
        </p:spPr>
        <p:txBody>
          <a:bodyPr/>
          <a:lstStyle/>
          <a:p>
            <a:pPr eaLnBrk="1" hangingPunct="1"/>
            <a:r>
              <a:rPr lang="sl-SI" sz="4000" dirty="0" smtClean="0">
                <a:solidFill>
                  <a:srgbClr val="C00000"/>
                </a:solidFill>
              </a:rPr>
              <a:t>Media integrity vs. institutional corruption in the media system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l-SI" b="1" dirty="0" smtClean="0"/>
              <a:t>Media integrity</a:t>
            </a:r>
            <a:r>
              <a:rPr lang="sl-SI" dirty="0" smtClean="0"/>
              <a:t> relates to the notions of media freedom and independence, as well as to media pluralism, but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l-SI" dirty="0" smtClean="0"/>
              <a:t>within attempt to capture causes for and manifestations of dysfuncional democratic role of the media in South East Europe it tends to develop additional analytical category focusing on </a:t>
            </a:r>
            <a:r>
              <a:rPr lang="sl-SI" b="1" i="1" dirty="0" smtClean="0"/>
              <a:t>institutional corruption</a:t>
            </a:r>
            <a:r>
              <a:rPr lang="sl-SI" b="1" dirty="0" smtClean="0"/>
              <a:t> </a:t>
            </a:r>
            <a:r>
              <a:rPr lang="sl-SI" dirty="0" smtClean="0"/>
              <a:t>in the media system, on manifestations of </a:t>
            </a:r>
            <a:r>
              <a:rPr lang="sl-SI" b="1" i="1" dirty="0" smtClean="0"/>
              <a:t>economy of influence</a:t>
            </a:r>
            <a:r>
              <a:rPr lang="sl-SI" b="1" dirty="0" smtClean="0"/>
              <a:t>  </a:t>
            </a:r>
            <a:r>
              <a:rPr lang="sl-SI" dirty="0" smtClean="0"/>
              <a:t>and </a:t>
            </a:r>
            <a:r>
              <a:rPr lang="sl-SI" b="1" i="1" dirty="0" smtClean="0"/>
              <a:t>conflicting dependence</a:t>
            </a:r>
            <a:r>
              <a:rPr lang="sl-SI" b="1" dirty="0" smtClean="0"/>
              <a:t> </a:t>
            </a:r>
            <a:r>
              <a:rPr lang="sl-SI" dirty="0" smtClean="0"/>
              <a:t>(Lessig, 2010) in the media sector</a:t>
            </a:r>
          </a:p>
        </p:txBody>
      </p:sp>
      <p:pic>
        <p:nvPicPr>
          <p:cNvPr id="4" name="Content Placeholder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85720" y="357166"/>
            <a:ext cx="1081472" cy="874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2"/>
          <p:cNvSpPr/>
          <p:nvPr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DE0E2C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k-MK" sz="1400" dirty="0" smtClean="0">
              <a:ln>
                <a:solidFill>
                  <a:srgbClr val="FF0000"/>
                </a:solidFill>
              </a:ln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>
                <a:solidFill>
                  <a:srgbClr val="C00000"/>
                </a:solidFill>
              </a:rPr>
              <a:t>Media integrity research</a:t>
            </a:r>
            <a:endParaRPr lang="sl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1600200"/>
            <a:ext cx="8329642" cy="4900634"/>
          </a:xfrm>
        </p:spPr>
        <p:txBody>
          <a:bodyPr/>
          <a:lstStyle/>
          <a:p>
            <a:r>
              <a:rPr lang="en-US" sz="2400" dirty="0" smtClean="0"/>
              <a:t>conducted </a:t>
            </a:r>
            <a:r>
              <a:rPr lang="en-US" sz="2400" dirty="0" smtClean="0"/>
              <a:t>between July 2013 and February 2014</a:t>
            </a:r>
            <a:endParaRPr lang="sl-SI" sz="2400" dirty="0" smtClean="0"/>
          </a:p>
          <a:p>
            <a:r>
              <a:rPr lang="sl-SI" sz="2400" dirty="0" smtClean="0"/>
              <a:t>focused on </a:t>
            </a:r>
            <a:r>
              <a:rPr lang="en-US" sz="2400" b="1" dirty="0" smtClean="0"/>
              <a:t>mapping patterns of corrupt relations and practices </a:t>
            </a:r>
            <a:r>
              <a:rPr lang="en-US" sz="2400" dirty="0" smtClean="0"/>
              <a:t>in media policy development, media ownership and financing, public service broadcasting, and journalism as a profession</a:t>
            </a:r>
            <a:endParaRPr lang="sl-SI" sz="2400" dirty="0" smtClean="0"/>
          </a:p>
          <a:p>
            <a:r>
              <a:rPr lang="en-US" sz="2400" b="1" dirty="0" smtClean="0"/>
              <a:t>Five</a:t>
            </a:r>
            <a:r>
              <a:rPr lang="sl-SI" sz="2400" b="1" dirty="0" smtClean="0"/>
              <a:t> </a:t>
            </a:r>
            <a:r>
              <a:rPr lang="en-US" sz="2400" b="1" dirty="0" smtClean="0"/>
              <a:t>countries </a:t>
            </a:r>
            <a:r>
              <a:rPr lang="en-US" sz="2400" dirty="0" smtClean="0"/>
              <a:t>covered by the research: Albania, Bosnia and Herzegovina, Croatia, Macedonia and Serbia</a:t>
            </a:r>
            <a:r>
              <a:rPr lang="sl-SI" sz="2400" dirty="0" smtClean="0"/>
              <a:t> (Croatia was still a candidate country for EU when we started the project in December 2012)</a:t>
            </a:r>
          </a:p>
          <a:p>
            <a:r>
              <a:rPr lang="sl-SI" sz="2400" dirty="0" smtClean="0"/>
              <a:t>Published in </a:t>
            </a:r>
            <a:r>
              <a:rPr lang="sl-SI" sz="2400" b="1" dirty="0" smtClean="0"/>
              <a:t>the book </a:t>
            </a:r>
            <a:r>
              <a:rPr lang="sl-SI" sz="2400" dirty="0" smtClean="0"/>
              <a:t>“Media Integrity Matters – Reclaiming Public Service Values in Media and Journalism”, June 2014; presented at the regional conference in Tirana.</a:t>
            </a:r>
            <a:endParaRPr lang="sl-SI" sz="2400" dirty="0"/>
          </a:p>
        </p:txBody>
      </p:sp>
      <p:pic>
        <p:nvPicPr>
          <p:cNvPr id="4" name="Content Placeholder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85720" y="357166"/>
            <a:ext cx="1081472" cy="874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2"/>
          <p:cNvSpPr/>
          <p:nvPr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DE0E2C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k-MK" sz="1400" dirty="0" smtClean="0">
              <a:ln>
                <a:solidFill>
                  <a:srgbClr val="FF0000"/>
                </a:solidFill>
              </a:ln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5394</TotalTime>
  <Words>1711</Words>
  <Application>Microsoft Office PowerPoint</Application>
  <PresentationFormat>On-screen Show (4:3)</PresentationFormat>
  <Paragraphs>188</Paragraphs>
  <Slides>26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Office Theme</vt:lpstr>
      <vt:lpstr> </vt:lpstr>
      <vt:lpstr>  South East European Media Observatory?  </vt:lpstr>
      <vt:lpstr>SEE Media Observatory</vt:lpstr>
      <vt:lpstr>Media integrity?</vt:lpstr>
      <vt:lpstr>Media integrity: definition</vt:lpstr>
      <vt:lpstr>Media integrity: definition</vt:lpstr>
      <vt:lpstr>Media integrity: definition</vt:lpstr>
      <vt:lpstr>Media integrity vs. institutional corruption in the media system</vt:lpstr>
      <vt:lpstr>Media integrity research</vt:lpstr>
      <vt:lpstr>Media integrity research</vt:lpstr>
      <vt:lpstr>Key findings (regional):  Transparency of media ownership</vt:lpstr>
      <vt:lpstr>Key findings (regional):  Concentration of media ownership</vt:lpstr>
      <vt:lpstr>Regulation of media ownership:  De jure</vt:lpstr>
      <vt:lpstr>Regulation of media ownership: De facto</vt:lpstr>
      <vt:lpstr>Mechanisms of evading rules:</vt:lpstr>
      <vt:lpstr>Other common problems</vt:lpstr>
      <vt:lpstr>Key findings: media ownership (country by country)</vt:lpstr>
      <vt:lpstr>Key findings: media ownership (country by country)</vt:lpstr>
      <vt:lpstr>Key findings: media ownership (country by country)</vt:lpstr>
      <vt:lpstr>Key findings: media ownership (country by country)</vt:lpstr>
      <vt:lpstr>Recommendations: Albania</vt:lpstr>
      <vt:lpstr>Recommendations: BiH</vt:lpstr>
      <vt:lpstr>Recommendations: Croatia</vt:lpstr>
      <vt:lpstr>Recommendations: Macedonia</vt:lpstr>
      <vt:lpstr>Recommendations: Serbia</vt:lpstr>
      <vt:lpstr> Conclusion: Why media policy in the field of media ownership and on generally failed to protect the public interest?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»South East European Media Observatory«</dc:title>
  <dc:creator>MI Press</dc:creator>
  <cp:lastModifiedBy>Biljana Petkovska</cp:lastModifiedBy>
  <cp:revision>176</cp:revision>
  <dcterms:created xsi:type="dcterms:W3CDTF">2013-01-04T19:31:04Z</dcterms:created>
  <dcterms:modified xsi:type="dcterms:W3CDTF">2014-09-25T12:35:40Z</dcterms:modified>
</cp:coreProperties>
</file>