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mk-M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D0F40"/>
    <a:srgbClr val="DE0E2C"/>
    <a:srgbClr val="CB2162"/>
    <a:srgbClr val="C42920"/>
    <a:srgbClr val="5A90B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22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mk-M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EB18F4-34B3-41EA-8744-1A863A5FC93C}" type="datetimeFigureOut">
              <a:rPr lang="mk-MK" smtClean="0"/>
              <a:pPr/>
              <a:t>03.07.2014</a:t>
            </a:fld>
            <a:endParaRPr lang="mk-M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mk-M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A576F5-6236-4CA8-AD89-BBF8EBCECC2D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xmlns="" val="2863484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1A5EE-9CDC-458E-9F66-C739EE75C6E4}" type="datetimeFigureOut">
              <a:rPr lang="mk-MK" smtClean="0"/>
              <a:pPr/>
              <a:t>03.07.2014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815D6-0697-44AB-8698-77B758D649E1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xmlns="" val="3942210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1A5EE-9CDC-458E-9F66-C739EE75C6E4}" type="datetimeFigureOut">
              <a:rPr lang="mk-MK" smtClean="0"/>
              <a:pPr/>
              <a:t>03.07.2014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815D6-0697-44AB-8698-77B758D649E1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xmlns="" val="2859847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1A5EE-9CDC-458E-9F66-C739EE75C6E4}" type="datetimeFigureOut">
              <a:rPr lang="mk-MK" smtClean="0"/>
              <a:pPr/>
              <a:t>03.07.2014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815D6-0697-44AB-8698-77B758D649E1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xmlns="" val="2884512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1A5EE-9CDC-458E-9F66-C739EE75C6E4}" type="datetimeFigureOut">
              <a:rPr lang="mk-MK" smtClean="0"/>
              <a:pPr/>
              <a:t>03.07.2014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815D6-0697-44AB-8698-77B758D649E1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xmlns="" val="1430330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1A5EE-9CDC-458E-9F66-C739EE75C6E4}" type="datetimeFigureOut">
              <a:rPr lang="mk-MK" smtClean="0"/>
              <a:pPr/>
              <a:t>03.07.2014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815D6-0697-44AB-8698-77B758D649E1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xmlns="" val="3565298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1A5EE-9CDC-458E-9F66-C739EE75C6E4}" type="datetimeFigureOut">
              <a:rPr lang="mk-MK" smtClean="0"/>
              <a:pPr/>
              <a:t>03.07.2014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815D6-0697-44AB-8698-77B758D649E1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xmlns="" val="191176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1A5EE-9CDC-458E-9F66-C739EE75C6E4}" type="datetimeFigureOut">
              <a:rPr lang="mk-MK" smtClean="0"/>
              <a:pPr/>
              <a:t>03.07.2014</a:t>
            </a:fld>
            <a:endParaRPr lang="mk-M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815D6-0697-44AB-8698-77B758D649E1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xmlns="" val="426422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1A5EE-9CDC-458E-9F66-C739EE75C6E4}" type="datetimeFigureOut">
              <a:rPr lang="mk-MK" smtClean="0"/>
              <a:pPr/>
              <a:t>03.07.2014</a:t>
            </a:fld>
            <a:endParaRPr lang="mk-M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815D6-0697-44AB-8698-77B758D649E1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xmlns="" val="3860422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1A5EE-9CDC-458E-9F66-C739EE75C6E4}" type="datetimeFigureOut">
              <a:rPr lang="mk-MK" smtClean="0"/>
              <a:pPr/>
              <a:t>03.07.2014</a:t>
            </a:fld>
            <a:endParaRPr lang="mk-M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815D6-0697-44AB-8698-77B758D649E1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xmlns="" val="894176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1A5EE-9CDC-458E-9F66-C739EE75C6E4}" type="datetimeFigureOut">
              <a:rPr lang="mk-MK" smtClean="0"/>
              <a:pPr/>
              <a:t>03.07.2014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815D6-0697-44AB-8698-77B758D649E1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xmlns="" val="2059431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mk-M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1A5EE-9CDC-458E-9F66-C739EE75C6E4}" type="datetimeFigureOut">
              <a:rPr lang="mk-MK" smtClean="0"/>
              <a:pPr/>
              <a:t>03.07.2014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815D6-0697-44AB-8698-77B758D649E1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xmlns="" val="1763414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1A5EE-9CDC-458E-9F66-C739EE75C6E4}" type="datetimeFigureOut">
              <a:rPr lang="mk-MK" smtClean="0"/>
              <a:pPr/>
              <a:t>03.07.2014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815D6-0697-44AB-8698-77B758D649E1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xmlns="" val="692671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k-M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63031"/>
            <a:ext cx="7772400" cy="1470025"/>
          </a:xfrm>
        </p:spPr>
        <p:txBody>
          <a:bodyPr>
            <a:normAutofit/>
          </a:bodyPr>
          <a:lstStyle/>
          <a:p>
            <a:r>
              <a:rPr lang="en-US" b="1" smtClean="0"/>
              <a:t>Why media policy failed to protect the public interest?</a:t>
            </a:r>
            <a:endParaRPr lang="mk-MK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4653136"/>
            <a:ext cx="7920880" cy="115212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2800" dirty="0" err="1" smtClean="0"/>
              <a:t>Sne</a:t>
            </a:r>
            <a:r>
              <a:rPr lang="sl-SI" sz="2800" smtClean="0"/>
              <a:t>ž</a:t>
            </a:r>
            <a:r>
              <a:rPr lang="en-US" sz="2800" smtClean="0"/>
              <a:t>ana </a:t>
            </a:r>
            <a:r>
              <a:rPr lang="en-US" sz="2800" dirty="0" smtClean="0"/>
              <a:t>Trpevska, Professor in Media Law</a:t>
            </a:r>
          </a:p>
          <a:p>
            <a:pPr algn="l"/>
            <a:r>
              <a:rPr lang="en-US" sz="2800" dirty="0" smtClean="0"/>
              <a:t>School of Journalism and Public </a:t>
            </a:r>
            <a:r>
              <a:rPr lang="en-US" sz="2800" dirty="0" smtClean="0"/>
              <a:t>Relations</a:t>
            </a:r>
            <a:r>
              <a:rPr lang="sl-SI" sz="2800" dirty="0" smtClean="0"/>
              <a:t>, </a:t>
            </a:r>
            <a:r>
              <a:rPr lang="sl-SI" sz="2800" dirty="0" err="1" smtClean="0"/>
              <a:t>co</a:t>
            </a:r>
            <a:r>
              <a:rPr lang="sl-SI" sz="2800" dirty="0" smtClean="0"/>
              <a:t>-</a:t>
            </a:r>
            <a:r>
              <a:rPr lang="sl-SI" sz="2800" dirty="0" err="1" smtClean="0"/>
              <a:t>author</a:t>
            </a:r>
            <a:r>
              <a:rPr lang="sl-SI" sz="2800" dirty="0" smtClean="0"/>
              <a:t> </a:t>
            </a:r>
            <a:r>
              <a:rPr lang="sl-SI" sz="2800" dirty="0" smtClean="0"/>
              <a:t>of </a:t>
            </a:r>
            <a:r>
              <a:rPr lang="sl-SI" sz="2800" dirty="0" err="1" smtClean="0"/>
              <a:t>the</a:t>
            </a:r>
            <a:r>
              <a:rPr lang="sl-SI" sz="2800" dirty="0" smtClean="0"/>
              <a:t> </a:t>
            </a:r>
            <a:r>
              <a:rPr lang="sl-SI" sz="2800" dirty="0" err="1" smtClean="0"/>
              <a:t>media</a:t>
            </a:r>
            <a:r>
              <a:rPr lang="sl-SI" sz="2800" dirty="0" smtClean="0"/>
              <a:t> </a:t>
            </a:r>
            <a:r>
              <a:rPr lang="sl-SI" sz="2800" dirty="0" err="1" smtClean="0"/>
              <a:t>integrity</a:t>
            </a:r>
            <a:r>
              <a:rPr lang="sl-SI" sz="2800" dirty="0" smtClean="0"/>
              <a:t> </a:t>
            </a:r>
            <a:r>
              <a:rPr lang="sl-SI" sz="2800" dirty="0" err="1" smtClean="0"/>
              <a:t>research</a:t>
            </a:r>
            <a:r>
              <a:rPr lang="sl-SI" sz="2800" dirty="0" smtClean="0"/>
              <a:t> </a:t>
            </a:r>
            <a:r>
              <a:rPr lang="sl-SI" sz="2800" dirty="0" err="1" smtClean="0"/>
              <a:t>report</a:t>
            </a:r>
            <a:r>
              <a:rPr lang="sl-SI" sz="2800" dirty="0" smtClean="0"/>
              <a:t> for </a:t>
            </a:r>
            <a:r>
              <a:rPr lang="sl-SI" sz="2800" dirty="0" err="1" smtClean="0"/>
              <a:t>Macedonia</a:t>
            </a:r>
            <a:endParaRPr lang="mk-MK" sz="2800" dirty="0"/>
          </a:p>
        </p:txBody>
      </p:sp>
      <p:sp>
        <p:nvSpPr>
          <p:cNvPr id="6" name="Rectangle 5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q-AL" sz="1400" dirty="0" smtClean="0">
                <a:solidFill>
                  <a:schemeClr val="bg1"/>
                </a:solidFill>
              </a:rPr>
              <a:t>                                       </a:t>
            </a:r>
            <a:r>
              <a:rPr lang="en-US" sz="1400" dirty="0" smtClean="0">
                <a:solidFill>
                  <a:schemeClr val="bg1"/>
                </a:solidFill>
              </a:rPr>
              <a:t>This project is funded by the European Union Instrument </a:t>
            </a:r>
            <a:r>
              <a:rPr lang="sq-AL" sz="1400" dirty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for Pre-accession</a:t>
            </a:r>
            <a:r>
              <a:rPr lang="mk-MK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Assistance (IPA) </a:t>
            </a:r>
            <a:endParaRPr lang="sq-AL" sz="1400" dirty="0" smtClean="0">
              <a:solidFill>
                <a:schemeClr val="bg1"/>
              </a:solidFill>
            </a:endParaRPr>
          </a:p>
          <a:p>
            <a:r>
              <a:rPr lang="sq-AL" sz="1400" dirty="0" smtClean="0">
                <a:solidFill>
                  <a:schemeClr val="bg1"/>
                </a:solidFill>
              </a:rPr>
              <a:t>                                       </a:t>
            </a:r>
            <a:r>
              <a:rPr lang="en-US" sz="1400" dirty="0" smtClean="0">
                <a:solidFill>
                  <a:schemeClr val="bg1"/>
                </a:solidFill>
              </a:rPr>
              <a:t>Civil Society Facility (CSF).</a:t>
            </a:r>
            <a:endParaRPr lang="mk-MK" sz="1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3364" y="0"/>
            <a:ext cx="8892480" cy="260648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6092340"/>
            <a:ext cx="1008112" cy="672075"/>
          </a:xfrm>
          <a:prstGeom prst="rect">
            <a:avLst/>
          </a:prstGeom>
        </p:spPr>
      </p:pic>
      <p:pic>
        <p:nvPicPr>
          <p:cNvPr id="1026" name="Picture 2" descr="U:\Uporabniki\BRANKICA\SEE Media Observatory\Izvedba\Prva faza\Visibility and Communication\logo\NNS South East European Media Observatory  2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0"/>
            <a:ext cx="2426208" cy="2212848"/>
          </a:xfrm>
          <a:prstGeom prst="round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116265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2" y="188640"/>
            <a:ext cx="1081472" cy="87421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337" y="260648"/>
            <a:ext cx="7560840" cy="792088"/>
          </a:xfrm>
        </p:spPr>
        <p:txBody>
          <a:bodyPr>
            <a:noAutofit/>
          </a:bodyPr>
          <a:lstStyle/>
          <a:p>
            <a:pPr algn="l"/>
            <a:r>
              <a:rPr lang="en-US" sz="3600" b="1" smtClean="0">
                <a:solidFill>
                  <a:srgbClr val="C00000"/>
                </a:solidFill>
              </a:rPr>
              <a:t>Polarized hegemonic pluralism</a:t>
            </a:r>
            <a:endParaRPr lang="mk-MK" sz="3600" b="1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This project is funded by the European Union Instrument </a:t>
            </a:r>
            <a:r>
              <a:rPr lang="sq-AL" sz="1400" dirty="0"/>
              <a:t> </a:t>
            </a:r>
            <a:r>
              <a:rPr lang="en-US" sz="1400" dirty="0" smtClean="0"/>
              <a:t>for Pre-accession</a:t>
            </a:r>
            <a:r>
              <a:rPr lang="mk-MK" sz="1400" dirty="0" smtClean="0"/>
              <a:t> </a:t>
            </a:r>
            <a:r>
              <a:rPr lang="en-US" sz="1400" dirty="0" smtClean="0"/>
              <a:t>Assistance (IPA) </a:t>
            </a:r>
            <a:endParaRPr lang="sq-AL" sz="1400" dirty="0" smtClean="0"/>
          </a:p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Civil Society Facility (CSF).</a:t>
            </a:r>
            <a:endParaRPr lang="mk-MK" sz="1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6092340"/>
            <a:ext cx="1008112" cy="67207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1520" y="1650219"/>
            <a:ext cx="9001000" cy="42990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GB" sz="3200" smtClean="0"/>
              <a:t>Forms </a:t>
            </a:r>
            <a:r>
              <a:rPr lang="en-GB" sz="3200"/>
              <a:t>of political pressure over the media </a:t>
            </a:r>
            <a:r>
              <a:rPr lang="en-GB" sz="3200" smtClean="0"/>
              <a:t>have </a:t>
            </a:r>
            <a:r>
              <a:rPr lang="en-GB" sz="3200"/>
              <a:t>turned </a:t>
            </a:r>
            <a:r>
              <a:rPr lang="en-GB" sz="3200" smtClean="0"/>
              <a:t>to </a:t>
            </a:r>
            <a:r>
              <a:rPr lang="en-GB" sz="3200"/>
              <a:t>direct and </a:t>
            </a:r>
            <a:r>
              <a:rPr lang="en-GB" sz="3200" smtClean="0"/>
              <a:t>unidirectional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GB" sz="3200" smtClean="0"/>
              <a:t>State </a:t>
            </a:r>
            <a:r>
              <a:rPr lang="en-GB" sz="3200"/>
              <a:t>advertising is the most efficient mechanism securing the </a:t>
            </a:r>
            <a:r>
              <a:rPr lang="en-GB" sz="3200" smtClean="0"/>
              <a:t>“food chain”</a:t>
            </a:r>
            <a:endParaRPr lang="en-US" sz="3200"/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GB" sz="3200" smtClean="0"/>
              <a:t>Politicization </a:t>
            </a:r>
            <a:r>
              <a:rPr lang="en-GB" sz="3200"/>
              <a:t>and paralysis of the institutions that </a:t>
            </a:r>
            <a:r>
              <a:rPr lang="en-GB" sz="3200" smtClean="0"/>
              <a:t>oversee </a:t>
            </a:r>
            <a:r>
              <a:rPr lang="en-GB" sz="3200"/>
              <a:t>the </a:t>
            </a:r>
            <a:r>
              <a:rPr lang="en-GB" sz="3200" smtClean="0"/>
              <a:t>implementation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GB" sz="3200" smtClean="0"/>
              <a:t>Public service reflects the media system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GB" sz="3200" smtClean="0"/>
              <a:t>Professional organisations are under continuous pressure and attempts for marginalisation    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endParaRPr lang="mk-MK" sz="3200" dirty="0"/>
          </a:p>
        </p:txBody>
      </p:sp>
    </p:spTree>
    <p:extLst>
      <p:ext uri="{BB962C8B-B14F-4D97-AF65-F5344CB8AC3E}">
        <p14:creationId xmlns:p14="http://schemas.microsoft.com/office/powerpoint/2010/main" xmlns="" val="1415558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2" y="188640"/>
            <a:ext cx="1081472" cy="87421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332656"/>
            <a:ext cx="7560840" cy="792088"/>
          </a:xfrm>
        </p:spPr>
        <p:txBody>
          <a:bodyPr>
            <a:noAutofit/>
          </a:bodyPr>
          <a:lstStyle/>
          <a:p>
            <a:pPr algn="l"/>
            <a:r>
              <a:rPr lang="en-GB" sz="3200" b="1">
                <a:solidFill>
                  <a:srgbClr val="C00000"/>
                </a:solidFill>
              </a:rPr>
              <a:t>Similar processes </a:t>
            </a:r>
            <a:r>
              <a:rPr lang="en-GB" sz="3200" b="1" smtClean="0">
                <a:solidFill>
                  <a:srgbClr val="C00000"/>
                </a:solidFill>
              </a:rPr>
              <a:t>identified everywhere:</a:t>
            </a:r>
            <a:endParaRPr lang="mk-MK" sz="3200" b="1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This project is funded by the European Union Instrument </a:t>
            </a:r>
            <a:r>
              <a:rPr lang="sq-AL" sz="1400" dirty="0"/>
              <a:t> </a:t>
            </a:r>
            <a:r>
              <a:rPr lang="en-US" sz="1400" dirty="0" smtClean="0"/>
              <a:t>for Pre-accession</a:t>
            </a:r>
            <a:r>
              <a:rPr lang="mk-MK" sz="1400" dirty="0" smtClean="0"/>
              <a:t> </a:t>
            </a:r>
            <a:r>
              <a:rPr lang="en-US" sz="1400" dirty="0" smtClean="0"/>
              <a:t>Assistance (IPA) </a:t>
            </a:r>
            <a:endParaRPr lang="sq-AL" sz="1400" dirty="0" smtClean="0"/>
          </a:p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Civil Society Facility (CSF).</a:t>
            </a:r>
            <a:endParaRPr lang="mk-MK" sz="1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6092340"/>
            <a:ext cx="1008112" cy="67207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79512" y="1362187"/>
            <a:ext cx="8964488" cy="42990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smtClean="0"/>
              <a:t>Westernization – copy-paste media laws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smtClean="0"/>
              <a:t>Policy objectives that clashed with reality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smtClean="0"/>
              <a:t>Policies without strategies and consensus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smtClean="0"/>
              <a:t>Policies guided by political and business interests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/>
              <a:t>Civil sector weak or with litle influence </a:t>
            </a:r>
            <a:r>
              <a:rPr lang="en-GB" sz="3200" b="1" smtClean="0"/>
              <a:t>Regulators </a:t>
            </a:r>
            <a:r>
              <a:rPr lang="en-GB" sz="3200" b="1"/>
              <a:t>under political pressures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smtClean="0"/>
              <a:t>Legislation harmonized with the EU standards but implementation very weak </a:t>
            </a:r>
            <a:r>
              <a:rPr lang="en-US" sz="3200" b="1" smtClean="0"/>
              <a:t/>
            </a:r>
            <a:br>
              <a:rPr lang="en-US" sz="3200" b="1" smtClean="0"/>
            </a:br>
            <a:endParaRPr lang="mk-MK" sz="3200" b="1" dirty="0"/>
          </a:p>
        </p:txBody>
      </p:sp>
    </p:spTree>
    <p:extLst>
      <p:ext uri="{BB962C8B-B14F-4D97-AF65-F5344CB8AC3E}">
        <p14:creationId xmlns:p14="http://schemas.microsoft.com/office/powerpoint/2010/main" xmlns="" val="4219216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2" y="188640"/>
            <a:ext cx="1081472" cy="87421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337" y="332656"/>
            <a:ext cx="7560840" cy="792088"/>
          </a:xfrm>
        </p:spPr>
        <p:txBody>
          <a:bodyPr>
            <a:noAutofit/>
          </a:bodyPr>
          <a:lstStyle/>
          <a:p>
            <a:pPr algn="l"/>
            <a:r>
              <a:rPr lang="en-US" sz="3600" b="1" smtClean="0">
                <a:solidFill>
                  <a:srgbClr val="C00000"/>
                </a:solidFill>
              </a:rPr>
              <a:t>Macedonian paradox</a:t>
            </a:r>
            <a:endParaRPr lang="mk-MK" sz="3600" b="1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This project is funded by the European Union Instrument </a:t>
            </a:r>
            <a:r>
              <a:rPr lang="sq-AL" sz="1400" dirty="0"/>
              <a:t> </a:t>
            </a:r>
            <a:r>
              <a:rPr lang="en-US" sz="1400" dirty="0" smtClean="0"/>
              <a:t>for Pre-accession</a:t>
            </a:r>
            <a:r>
              <a:rPr lang="mk-MK" sz="1400" dirty="0" smtClean="0"/>
              <a:t> </a:t>
            </a:r>
            <a:r>
              <a:rPr lang="en-US" sz="1400" dirty="0" smtClean="0"/>
              <a:t>Assistance (IPA) </a:t>
            </a:r>
            <a:endParaRPr lang="sq-AL" sz="1400" dirty="0" smtClean="0"/>
          </a:p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Civil Society Facility (CSF).</a:t>
            </a:r>
            <a:endParaRPr lang="mk-MK" sz="1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6092340"/>
            <a:ext cx="1008112" cy="67207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79512" y="1362187"/>
            <a:ext cx="8964488" cy="40830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/>
              <a:t>media freedoms were broader under the restrictive media </a:t>
            </a:r>
            <a:r>
              <a:rPr lang="en-GB" sz="3200" b="1" smtClean="0"/>
              <a:t>legislation…</a:t>
            </a:r>
            <a:r>
              <a:rPr lang="en-GB" sz="3200" smtClean="0"/>
              <a:t> </a:t>
            </a:r>
            <a:br>
              <a:rPr lang="en-GB" sz="3200" smtClean="0"/>
            </a:br>
            <a:r>
              <a:rPr lang="en-GB" sz="3200" smtClean="0"/>
              <a:t>and </a:t>
            </a:r>
            <a:r>
              <a:rPr lang="en-GB" sz="3200"/>
              <a:t>vice versa, </a:t>
            </a:r>
            <a:endParaRPr lang="en-GB" sz="320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smtClean="0"/>
              <a:t>once </a:t>
            </a:r>
            <a:r>
              <a:rPr lang="en-GB" sz="3200" b="1"/>
              <a:t>the legislation was fully harmonized</a:t>
            </a:r>
            <a:r>
              <a:rPr lang="en-GB" sz="3200"/>
              <a:t> with the </a:t>
            </a:r>
            <a:r>
              <a:rPr lang="en-GB" sz="3200" smtClean="0"/>
              <a:t>EU </a:t>
            </a:r>
            <a:r>
              <a:rPr lang="en-GB" sz="3200"/>
              <a:t>standards, </a:t>
            </a:r>
            <a:r>
              <a:rPr lang="en-GB" sz="3200" smtClean="0"/>
              <a:t>both the </a:t>
            </a:r>
            <a:r>
              <a:rPr lang="en-GB" sz="3200" b="1" smtClean="0"/>
              <a:t>media and the regulator became </a:t>
            </a:r>
            <a:r>
              <a:rPr lang="en-GB" sz="3200" b="1"/>
              <a:t>much more dependable</a:t>
            </a:r>
            <a:r>
              <a:rPr lang="en-GB" sz="3200"/>
              <a:t> on various interests </a:t>
            </a:r>
            <a:r>
              <a:rPr lang="en-GB" sz="3200" smtClean="0"/>
              <a:t>…</a:t>
            </a:r>
            <a:br>
              <a:rPr lang="en-GB" sz="3200" smtClean="0"/>
            </a:br>
            <a:r>
              <a:rPr lang="en-GB" sz="3200" smtClean="0"/>
              <a:t>and </a:t>
            </a:r>
            <a:r>
              <a:rPr lang="en-GB" sz="3200"/>
              <a:t>journalism fully degraded and unprofessional</a:t>
            </a:r>
            <a:r>
              <a:rPr lang="en-GB" sz="3200" smtClean="0"/>
              <a:t>.</a:t>
            </a:r>
            <a:r>
              <a:rPr lang="en-US" sz="3200" b="1" smtClean="0"/>
              <a:t/>
            </a:r>
            <a:br>
              <a:rPr lang="en-US" sz="3200" b="1" smtClean="0"/>
            </a:br>
            <a:endParaRPr lang="mk-MK" sz="3200" b="1" dirty="0"/>
          </a:p>
        </p:txBody>
      </p:sp>
    </p:spTree>
    <p:extLst>
      <p:ext uri="{BB962C8B-B14F-4D97-AF65-F5344CB8AC3E}">
        <p14:creationId xmlns:p14="http://schemas.microsoft.com/office/powerpoint/2010/main" xmlns="" val="2582565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2" y="188640"/>
            <a:ext cx="1081472" cy="87421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337" y="332656"/>
            <a:ext cx="7560840" cy="792088"/>
          </a:xfrm>
        </p:spPr>
        <p:txBody>
          <a:bodyPr>
            <a:noAutofit/>
          </a:bodyPr>
          <a:lstStyle/>
          <a:p>
            <a:pPr algn="l"/>
            <a:r>
              <a:rPr lang="en-US" sz="3600" b="1" smtClean="0">
                <a:solidFill>
                  <a:srgbClr val="C00000"/>
                </a:solidFill>
              </a:rPr>
              <a:t>Three stages in policy development</a:t>
            </a:r>
            <a:endParaRPr lang="mk-MK" sz="3600" b="1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This project is funded by the European Union Instrument </a:t>
            </a:r>
            <a:r>
              <a:rPr lang="sq-AL" sz="1400" dirty="0"/>
              <a:t> </a:t>
            </a:r>
            <a:r>
              <a:rPr lang="en-US" sz="1400" dirty="0" smtClean="0"/>
              <a:t>for Pre-accession</a:t>
            </a:r>
            <a:r>
              <a:rPr lang="mk-MK" sz="1400" dirty="0" smtClean="0"/>
              <a:t> </a:t>
            </a:r>
            <a:r>
              <a:rPr lang="en-US" sz="1400" dirty="0" smtClean="0"/>
              <a:t>Assistance (IPA) </a:t>
            </a:r>
            <a:endParaRPr lang="sq-AL" sz="1400" dirty="0" smtClean="0"/>
          </a:p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Civil Society Facility (CSF).</a:t>
            </a:r>
            <a:endParaRPr lang="mk-MK" sz="1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6092340"/>
            <a:ext cx="1008112" cy="67207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79512" y="1362187"/>
            <a:ext cx="8964488" cy="40830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Font typeface="+mj-lt"/>
              <a:buAutoNum type="arabicParenR"/>
            </a:pPr>
            <a:r>
              <a:rPr lang="en-GB" sz="3200" smtClean="0"/>
              <a:t>The constitution of the democratic media system and consensus over the public Interest goals</a:t>
            </a:r>
          </a:p>
          <a:p>
            <a:pPr marL="514350" indent="-514350" algn="l">
              <a:buFont typeface="+mj-lt"/>
              <a:buAutoNum type="arabicParenR"/>
            </a:pPr>
            <a:endParaRPr lang="en-GB" sz="3200" smtClean="0"/>
          </a:p>
          <a:p>
            <a:pPr marL="514350" indent="-514350" algn="l">
              <a:buFont typeface="+mj-lt"/>
              <a:buAutoNum type="arabicParenR"/>
            </a:pPr>
            <a:r>
              <a:rPr lang="en-GB" sz="3200" smtClean="0"/>
              <a:t>The Gap between the normative and actual independence of the regulator </a:t>
            </a:r>
          </a:p>
          <a:p>
            <a:pPr marL="514350" indent="-514350" algn="l">
              <a:buFont typeface="+mj-lt"/>
              <a:buAutoNum type="arabicParenR"/>
            </a:pPr>
            <a:endParaRPr lang="en-GB" sz="3200" smtClean="0"/>
          </a:p>
          <a:p>
            <a:pPr marL="514350" indent="-514350" algn="l">
              <a:buFont typeface="+mj-lt"/>
              <a:buAutoNum type="arabicParenR"/>
            </a:pPr>
            <a:r>
              <a:rPr lang="en-GB" sz="3200" smtClean="0"/>
              <a:t>The wave of political colonisation and the fall of the concept of the public interest</a:t>
            </a:r>
            <a:endParaRPr lang="en-GB" sz="3200"/>
          </a:p>
        </p:txBody>
      </p:sp>
    </p:spTree>
    <p:extLst>
      <p:ext uri="{BB962C8B-B14F-4D97-AF65-F5344CB8AC3E}">
        <p14:creationId xmlns:p14="http://schemas.microsoft.com/office/powerpoint/2010/main" xmlns="" val="1240401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2" y="188640"/>
            <a:ext cx="1081472" cy="87421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337" y="332656"/>
            <a:ext cx="7560840" cy="792088"/>
          </a:xfrm>
        </p:spPr>
        <p:txBody>
          <a:bodyPr>
            <a:noAutofit/>
          </a:bodyPr>
          <a:lstStyle/>
          <a:p>
            <a:pPr algn="l"/>
            <a:r>
              <a:rPr lang="en-US" sz="3600" b="1" smtClean="0">
                <a:solidFill>
                  <a:srgbClr val="C00000"/>
                </a:solidFill>
              </a:rPr>
              <a:t>Main conclusion</a:t>
            </a:r>
            <a:endParaRPr lang="mk-MK" sz="3600" b="1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This project is funded by the European Union Instrument </a:t>
            </a:r>
            <a:r>
              <a:rPr lang="sq-AL" sz="1400" dirty="0"/>
              <a:t> </a:t>
            </a:r>
            <a:r>
              <a:rPr lang="en-US" sz="1400" dirty="0" smtClean="0"/>
              <a:t>for Pre-accession</a:t>
            </a:r>
            <a:r>
              <a:rPr lang="mk-MK" sz="1400" dirty="0" smtClean="0"/>
              <a:t> </a:t>
            </a:r>
            <a:r>
              <a:rPr lang="en-US" sz="1400" dirty="0" smtClean="0"/>
              <a:t>Assistance (IPA) </a:t>
            </a:r>
            <a:endParaRPr lang="sq-AL" sz="1400" dirty="0" smtClean="0"/>
          </a:p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Civil Society Facility (CSF).</a:t>
            </a:r>
            <a:endParaRPr lang="mk-MK" sz="1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6092340"/>
            <a:ext cx="1008112" cy="67207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79512" y="1362187"/>
            <a:ext cx="8964488" cy="42990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smtClean="0"/>
              <a:t>The </a:t>
            </a:r>
            <a:r>
              <a:rPr lang="en-GB" sz="3200" b="1"/>
              <a:t>normative model has </a:t>
            </a:r>
            <a:r>
              <a:rPr lang="en-GB" sz="3200" b="1" smtClean="0"/>
              <a:t>declaratively </a:t>
            </a:r>
            <a:r>
              <a:rPr lang="en-GB" sz="3200" b="1"/>
              <a:t>guaranteed the public interest</a:t>
            </a:r>
            <a:r>
              <a:rPr lang="en-GB" sz="3200"/>
              <a:t> in the media system, but </a:t>
            </a:r>
            <a:r>
              <a:rPr lang="en-GB" sz="3200" b="1"/>
              <a:t>different processes has occurred in practice</a:t>
            </a:r>
            <a:r>
              <a:rPr lang="en-GB" sz="3200"/>
              <a:t> </a:t>
            </a:r>
            <a:r>
              <a:rPr lang="en-GB" sz="3200" smtClean="0"/>
              <a:t>permanently </a:t>
            </a:r>
            <a:r>
              <a:rPr lang="en-GB" sz="3200" u="sng" smtClean="0">
                <a:solidFill>
                  <a:srgbClr val="C00000"/>
                </a:solidFill>
              </a:rPr>
              <a:t>dragging </a:t>
            </a:r>
            <a:r>
              <a:rPr lang="en-GB" sz="3200" u="sng">
                <a:solidFill>
                  <a:srgbClr val="C00000"/>
                </a:solidFill>
              </a:rPr>
              <a:t>the institutions away from their normatively defined function</a:t>
            </a:r>
            <a:r>
              <a:rPr lang="en-GB" sz="3200"/>
              <a:t>. </a:t>
            </a:r>
            <a:endParaRPr lang="mk-MK" sz="3200" b="1" dirty="0"/>
          </a:p>
        </p:txBody>
      </p:sp>
    </p:spTree>
    <p:extLst>
      <p:ext uri="{BB962C8B-B14F-4D97-AF65-F5344CB8AC3E}">
        <p14:creationId xmlns:p14="http://schemas.microsoft.com/office/powerpoint/2010/main" xmlns="" val="733372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2" y="188640"/>
            <a:ext cx="1081472" cy="87421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337" y="332656"/>
            <a:ext cx="7560840" cy="792088"/>
          </a:xfrm>
        </p:spPr>
        <p:txBody>
          <a:bodyPr>
            <a:noAutofit/>
          </a:bodyPr>
          <a:lstStyle/>
          <a:p>
            <a:pPr algn="l"/>
            <a:r>
              <a:rPr lang="en-US" sz="3600" b="1" smtClean="0">
                <a:solidFill>
                  <a:srgbClr val="C00000"/>
                </a:solidFill>
              </a:rPr>
              <a:t>Why this has happened?</a:t>
            </a:r>
            <a:endParaRPr lang="mk-MK" sz="3600" b="1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This project is funded by the European Union Instrument </a:t>
            </a:r>
            <a:r>
              <a:rPr lang="sq-AL" sz="1400" dirty="0"/>
              <a:t> </a:t>
            </a:r>
            <a:r>
              <a:rPr lang="en-US" sz="1400" dirty="0" smtClean="0"/>
              <a:t>for Pre-accession</a:t>
            </a:r>
            <a:r>
              <a:rPr lang="mk-MK" sz="1400" dirty="0" smtClean="0"/>
              <a:t> </a:t>
            </a:r>
            <a:r>
              <a:rPr lang="en-US" sz="1400" dirty="0" smtClean="0"/>
              <a:t>Assistance (IPA) </a:t>
            </a:r>
            <a:endParaRPr lang="sq-AL" sz="1400" dirty="0" smtClean="0"/>
          </a:p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Civil Society Facility (CSF).</a:t>
            </a:r>
            <a:endParaRPr lang="mk-MK" sz="1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6092340"/>
            <a:ext cx="1008112" cy="67207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79512" y="1362187"/>
            <a:ext cx="8964488" cy="42990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/>
              <a:t>The roots of the problem should be sought in the features of the political system </a:t>
            </a:r>
            <a:r>
              <a:rPr lang="en-GB" sz="3200" b="1"/>
              <a:t>that has </a:t>
            </a:r>
            <a:r>
              <a:rPr lang="en-GB" sz="3200" b="1" smtClean="0"/>
              <a:t>been progresively moving </a:t>
            </a:r>
            <a:r>
              <a:rPr lang="en-GB" sz="3200" b="1"/>
              <a:t>toward a stronger role of the government in almost all political processes and domains of society</a:t>
            </a:r>
            <a:r>
              <a:rPr lang="en-GB" sz="3200"/>
              <a:t>.</a:t>
            </a:r>
            <a:endParaRPr lang="en-US" sz="3200"/>
          </a:p>
          <a:p>
            <a:pPr algn="l"/>
            <a:r>
              <a:rPr lang="en-GB" sz="3200" smtClean="0"/>
              <a:t> </a:t>
            </a:r>
            <a:endParaRPr lang="mk-MK" sz="3200" b="1" dirty="0"/>
          </a:p>
        </p:txBody>
      </p:sp>
    </p:spTree>
    <p:extLst>
      <p:ext uri="{BB962C8B-B14F-4D97-AF65-F5344CB8AC3E}">
        <p14:creationId xmlns:p14="http://schemas.microsoft.com/office/powerpoint/2010/main" xmlns="" val="1851690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2" y="188640"/>
            <a:ext cx="1081472" cy="87421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337" y="332656"/>
            <a:ext cx="7560840" cy="792088"/>
          </a:xfrm>
        </p:spPr>
        <p:txBody>
          <a:bodyPr>
            <a:noAutofit/>
          </a:bodyPr>
          <a:lstStyle/>
          <a:p>
            <a:pPr algn="l"/>
            <a:r>
              <a:rPr lang="en-US" sz="3600" b="1" smtClean="0">
                <a:solidFill>
                  <a:srgbClr val="C00000"/>
                </a:solidFill>
              </a:rPr>
              <a:t>Anomalies in the political system</a:t>
            </a:r>
            <a:endParaRPr lang="mk-MK" sz="3600" b="1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This project is funded by the European Union Instrument </a:t>
            </a:r>
            <a:r>
              <a:rPr lang="sq-AL" sz="1400" dirty="0"/>
              <a:t> </a:t>
            </a:r>
            <a:r>
              <a:rPr lang="en-US" sz="1400" dirty="0" smtClean="0"/>
              <a:t>for Pre-accession</a:t>
            </a:r>
            <a:r>
              <a:rPr lang="mk-MK" sz="1400" dirty="0" smtClean="0"/>
              <a:t> </a:t>
            </a:r>
            <a:r>
              <a:rPr lang="en-US" sz="1400" dirty="0" smtClean="0"/>
              <a:t>Assistance (IPA) </a:t>
            </a:r>
            <a:endParaRPr lang="sq-AL" sz="1400" dirty="0" smtClean="0"/>
          </a:p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Civil Society Facility (CSF).</a:t>
            </a:r>
            <a:endParaRPr lang="mk-MK" sz="1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6092340"/>
            <a:ext cx="1008112" cy="67207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79512" y="1362187"/>
            <a:ext cx="8964488" cy="42990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b="1" i="1" smtClean="0"/>
              <a:t>Interventionist </a:t>
            </a:r>
            <a:r>
              <a:rPr lang="en-GB" sz="3200" b="1" i="1"/>
              <a:t>role of the </a:t>
            </a:r>
            <a:r>
              <a:rPr lang="en-GB" sz="3200" b="1" i="1" smtClean="0"/>
              <a:t>state</a:t>
            </a:r>
            <a:r>
              <a:rPr lang="en-GB" sz="3200" smtClean="0"/>
              <a:t>… continuous </a:t>
            </a:r>
            <a:r>
              <a:rPr lang="en-GB" sz="3200"/>
              <a:t>movement towards </a:t>
            </a:r>
            <a:r>
              <a:rPr lang="en-GB" sz="3200" smtClean="0"/>
              <a:t> authoritarianism.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GB" sz="3200" b="1" i="1" smtClean="0"/>
              <a:t>Parallel majoritarian democracy… </a:t>
            </a:r>
            <a:r>
              <a:rPr lang="en-GB" sz="3200"/>
              <a:t>the winning party monopolizes all political </a:t>
            </a:r>
            <a:r>
              <a:rPr lang="en-GB" sz="3200" smtClean="0"/>
              <a:t>power and </a:t>
            </a:r>
            <a:r>
              <a:rPr lang="en-GB" sz="3200"/>
              <a:t>dominant influence of the government on </a:t>
            </a:r>
            <a:r>
              <a:rPr lang="en-GB" sz="3200" smtClean="0"/>
              <a:t>all processes</a:t>
            </a:r>
            <a:r>
              <a:rPr lang="en-GB" sz="3200"/>
              <a:t>.  </a:t>
            </a:r>
            <a:endParaRPr lang="en-GB" sz="3200" smtClean="0"/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GB" sz="3200" b="1" i="1" smtClean="0"/>
              <a:t>Organized pluralism… </a:t>
            </a:r>
            <a:r>
              <a:rPr lang="en-GB" sz="3200"/>
              <a:t>political parties have a dominant role in the social processes and place group interests before individual </a:t>
            </a:r>
            <a:r>
              <a:rPr lang="en-GB" sz="3200" smtClean="0"/>
              <a:t>interests </a:t>
            </a:r>
            <a:endParaRPr lang="mk-MK" sz="3200" b="1" dirty="0"/>
          </a:p>
        </p:txBody>
      </p:sp>
    </p:spTree>
    <p:extLst>
      <p:ext uri="{BB962C8B-B14F-4D97-AF65-F5344CB8AC3E}">
        <p14:creationId xmlns:p14="http://schemas.microsoft.com/office/powerpoint/2010/main" xmlns="" val="1451037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2" y="188640"/>
            <a:ext cx="1081472" cy="87421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337" y="332656"/>
            <a:ext cx="7560840" cy="792088"/>
          </a:xfrm>
        </p:spPr>
        <p:txBody>
          <a:bodyPr>
            <a:noAutofit/>
          </a:bodyPr>
          <a:lstStyle/>
          <a:p>
            <a:pPr algn="l"/>
            <a:r>
              <a:rPr lang="en-US" sz="3600" b="1" smtClean="0">
                <a:solidFill>
                  <a:srgbClr val="C00000"/>
                </a:solidFill>
              </a:rPr>
              <a:t>Anomalies in the political system</a:t>
            </a:r>
            <a:endParaRPr lang="mk-MK" sz="3600" b="1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This project is funded by the European Union Instrument </a:t>
            </a:r>
            <a:r>
              <a:rPr lang="sq-AL" sz="1400" dirty="0"/>
              <a:t> </a:t>
            </a:r>
            <a:r>
              <a:rPr lang="en-US" sz="1400" dirty="0" smtClean="0"/>
              <a:t>for Pre-accession</a:t>
            </a:r>
            <a:r>
              <a:rPr lang="mk-MK" sz="1400" dirty="0" smtClean="0"/>
              <a:t> </a:t>
            </a:r>
            <a:r>
              <a:rPr lang="en-US" sz="1400" dirty="0" smtClean="0"/>
              <a:t>Assistance (IPA) </a:t>
            </a:r>
            <a:endParaRPr lang="sq-AL" sz="1400" dirty="0" smtClean="0"/>
          </a:p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Civil Society Facility (CSF).</a:t>
            </a:r>
            <a:endParaRPr lang="mk-MK" sz="1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6092340"/>
            <a:ext cx="1008112" cy="67207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79512" y="1362187"/>
            <a:ext cx="8964488" cy="42990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GB" sz="3200" b="1" i="1" smtClean="0"/>
              <a:t>Polarized pluralism… </a:t>
            </a:r>
            <a:r>
              <a:rPr lang="en-GB" sz="3200"/>
              <a:t>late democratization of the institutions, </a:t>
            </a:r>
            <a:r>
              <a:rPr lang="en-GB" sz="3200" smtClean="0"/>
              <a:t>rather </a:t>
            </a:r>
            <a:r>
              <a:rPr lang="en-GB" sz="3200"/>
              <a:t>low level of consensus and deep clashes among political actors</a:t>
            </a:r>
            <a:r>
              <a:rPr lang="en-GB" sz="3200" smtClean="0"/>
              <a:t>, </a:t>
            </a:r>
            <a:r>
              <a:rPr lang="en-GB" sz="3200"/>
              <a:t>contestation of the political organizations’ legitimacy and of the political system as a </a:t>
            </a:r>
            <a:r>
              <a:rPr lang="en-GB" sz="3200" smtClean="0"/>
              <a:t>whole.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GB" sz="3200" b="1" i="1" smtClean="0"/>
              <a:t>Widespread </a:t>
            </a:r>
            <a:r>
              <a:rPr lang="en-GB" sz="3200" b="1" i="1"/>
              <a:t>culture of </a:t>
            </a:r>
            <a:r>
              <a:rPr lang="en-GB" sz="3200" b="1" i="1" smtClean="0"/>
              <a:t>clientelism…</a:t>
            </a:r>
            <a:r>
              <a:rPr lang="en-GB" sz="3200" smtClean="0"/>
              <a:t> opposite </a:t>
            </a:r>
            <a:r>
              <a:rPr lang="en-GB" sz="3200"/>
              <a:t>to the practice of rational-legal authority that relies upon the </a:t>
            </a:r>
            <a:r>
              <a:rPr lang="en-GB" sz="3200" smtClean="0"/>
              <a:t>universal </a:t>
            </a:r>
            <a:r>
              <a:rPr lang="en-GB" sz="3200"/>
              <a:t>rules of action and an independent and autonomous administration. </a:t>
            </a:r>
            <a:r>
              <a:rPr lang="en-GB" sz="3200" smtClean="0"/>
              <a:t>  </a:t>
            </a:r>
            <a:endParaRPr lang="mk-MK" sz="3200" dirty="0"/>
          </a:p>
        </p:txBody>
      </p:sp>
    </p:spTree>
    <p:extLst>
      <p:ext uri="{BB962C8B-B14F-4D97-AF65-F5344CB8AC3E}">
        <p14:creationId xmlns:p14="http://schemas.microsoft.com/office/powerpoint/2010/main" xmlns="" val="2667409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2" y="188640"/>
            <a:ext cx="1081472" cy="87421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337" y="260648"/>
            <a:ext cx="7560840" cy="792088"/>
          </a:xfrm>
        </p:spPr>
        <p:txBody>
          <a:bodyPr>
            <a:noAutofit/>
          </a:bodyPr>
          <a:lstStyle/>
          <a:p>
            <a:pPr algn="l"/>
            <a:r>
              <a:rPr lang="en-US" sz="3600" b="1" smtClean="0">
                <a:solidFill>
                  <a:srgbClr val="C00000"/>
                </a:solidFill>
              </a:rPr>
              <a:t>Polarized hegemonic pluralism</a:t>
            </a:r>
            <a:endParaRPr lang="mk-MK" sz="3600" b="1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This project is funded by the European Union Instrument </a:t>
            </a:r>
            <a:r>
              <a:rPr lang="sq-AL" sz="1400" dirty="0"/>
              <a:t> </a:t>
            </a:r>
            <a:r>
              <a:rPr lang="en-US" sz="1400" dirty="0" smtClean="0"/>
              <a:t>for Pre-accession</a:t>
            </a:r>
            <a:r>
              <a:rPr lang="mk-MK" sz="1400" dirty="0" smtClean="0"/>
              <a:t> </a:t>
            </a:r>
            <a:r>
              <a:rPr lang="en-US" sz="1400" dirty="0" smtClean="0"/>
              <a:t>Assistance (IPA) </a:t>
            </a:r>
            <a:endParaRPr lang="sq-AL" sz="1400" dirty="0" smtClean="0"/>
          </a:p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Civil Society Facility (CSF).</a:t>
            </a:r>
            <a:endParaRPr lang="mk-MK" sz="1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6092340"/>
            <a:ext cx="1008112" cy="67207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83568" y="1124745"/>
            <a:ext cx="8280920" cy="45365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en-GB" sz="3200" b="1" smtClean="0"/>
              <a:t>Continuous proces of political hegemonization</a:t>
            </a:r>
            <a:r>
              <a:rPr lang="en-GB" sz="3200" smtClean="0"/>
              <a:t>:  </a:t>
            </a:r>
            <a:endParaRPr lang="en-GB" sz="3200"/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GB" sz="3200"/>
              <a:t>high level of political bias in media </a:t>
            </a:r>
            <a:r>
              <a:rPr lang="en-GB" sz="3200" smtClean="0"/>
              <a:t>contents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GB" sz="3200"/>
              <a:t>direct organizational connections between the media and political parties </a:t>
            </a:r>
            <a:endParaRPr lang="en-GB" sz="3200" smtClean="0"/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GB" sz="3200" smtClean="0"/>
              <a:t>journalists are political promoters or agents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GB" sz="3200" smtClean="0"/>
              <a:t>investigative journalism is replaced with copy-paste journalism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3200" smtClean="0"/>
              <a:t>critical journalism has escaped online… but online </a:t>
            </a:r>
            <a:r>
              <a:rPr lang="en-GB" sz="3200"/>
              <a:t>sphere is also </a:t>
            </a:r>
            <a:r>
              <a:rPr lang="en-GB" sz="3200" smtClean="0"/>
              <a:t>colonised</a:t>
            </a:r>
            <a:endParaRPr lang="mk-MK" sz="3200" dirty="0"/>
          </a:p>
        </p:txBody>
      </p:sp>
    </p:spTree>
    <p:extLst>
      <p:ext uri="{BB962C8B-B14F-4D97-AF65-F5344CB8AC3E}">
        <p14:creationId xmlns:p14="http://schemas.microsoft.com/office/powerpoint/2010/main" xmlns="" val="2643555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42920"/>
        </a:solidFill>
        <a:ln>
          <a:solidFill>
            <a:schemeClr val="tx1">
              <a:lumMod val="50000"/>
              <a:lumOff val="50000"/>
            </a:schemeClr>
          </a:solidFill>
        </a:ln>
      </a:spPr>
      <a:bodyPr rtlCol="0" anchor="ctr"/>
      <a:lstStyle>
        <a:defPPr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680</Words>
  <Application>Microsoft Office PowerPoint</Application>
  <PresentationFormat>Diaprojekcija na zaslonu (4:3)</PresentationFormat>
  <Paragraphs>64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1" baseType="lpstr">
      <vt:lpstr>Office Theme</vt:lpstr>
      <vt:lpstr>Why media policy failed to protect the public interest?</vt:lpstr>
      <vt:lpstr>Similar processes identified everywhere:</vt:lpstr>
      <vt:lpstr>Macedonian paradox</vt:lpstr>
      <vt:lpstr>Three stages in policy development</vt:lpstr>
      <vt:lpstr>Main conclusion</vt:lpstr>
      <vt:lpstr>Why this has happened?</vt:lpstr>
      <vt:lpstr>Anomalies in the political system</vt:lpstr>
      <vt:lpstr>Anomalies in the political system</vt:lpstr>
      <vt:lpstr>Polarized hegemonic pluralism</vt:lpstr>
      <vt:lpstr>Polarized hegemonic pluralism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Work</dc:creator>
  <cp:lastModifiedBy>Brankica</cp:lastModifiedBy>
  <cp:revision>22</cp:revision>
  <dcterms:created xsi:type="dcterms:W3CDTF">2014-05-30T13:32:54Z</dcterms:created>
  <dcterms:modified xsi:type="dcterms:W3CDTF">2014-07-03T14:23:45Z</dcterms:modified>
</cp:coreProperties>
</file>