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7" r:id="rId5"/>
    <p:sldId id="268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4DE57-EE85-4632-B828-4FE6AB87F3A4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B2B3D-0958-4943-A937-B9892CD526C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89602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 first a few words about </a:t>
            </a:r>
            <a:r>
              <a:rPr lang="en-GB" smtClean="0"/>
              <a:t>the project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B1AB7-73AE-4FAD-B2BD-61979664EBE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554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3609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989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1737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18408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4781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2135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3975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9888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9917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3223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892E2-6CAD-4685-AC35-3F843FB26413}" type="datetimeFigureOut">
              <a:rPr lang="cs-CZ" smtClean="0"/>
              <a:pPr/>
              <a:t>3.7.2014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A96D5-6A02-4B67-AA75-C9287F8EC5F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11244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hyperlink" Target="http://mde.politics.ox.ac.u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core.cz/" TargetMode="External"/><Relationship Id="rId2" Type="http://schemas.openxmlformats.org/officeDocument/2006/relationships/hyperlink" Target="mailto:stetka@fsv.cuni.c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2492896"/>
            <a:ext cx="8568952" cy="10081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en-GB" sz="4000" b="1" dirty="0" smtClean="0"/>
              <a:t>M</a:t>
            </a:r>
            <a:r>
              <a:rPr lang="cs-CZ" sz="4000" b="1" dirty="0" err="1" smtClean="0"/>
              <a:t>edia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ownership</a:t>
            </a:r>
            <a:r>
              <a:rPr lang="cs-CZ" sz="4000" b="1" dirty="0" smtClean="0"/>
              <a:t> in CEE</a:t>
            </a:r>
            <a:r>
              <a:rPr lang="en-GB" sz="4000" b="1" dirty="0" smtClean="0"/>
              <a:t>: a brief look at trends and challenges</a:t>
            </a:r>
            <a:br>
              <a:rPr lang="en-GB" sz="4000" b="1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err="1" smtClean="0"/>
              <a:t>Dr.</a:t>
            </a:r>
            <a:r>
              <a:rPr lang="en-GB" sz="3600" dirty="0" smtClean="0"/>
              <a:t> V</a:t>
            </a:r>
            <a:r>
              <a:rPr lang="cs-CZ" sz="3600" dirty="0" err="1" smtClean="0"/>
              <a:t>áclav</a:t>
            </a:r>
            <a:r>
              <a:rPr lang="cs-CZ" sz="3600" dirty="0" smtClean="0"/>
              <a:t> Štětka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700" dirty="0" smtClean="0"/>
              <a:t>Institute </a:t>
            </a:r>
            <a:r>
              <a:rPr lang="cs-CZ" sz="2700" dirty="0" err="1" smtClean="0"/>
              <a:t>of</a:t>
            </a:r>
            <a:r>
              <a:rPr lang="cs-CZ" sz="2700" dirty="0" smtClean="0"/>
              <a:t> </a:t>
            </a:r>
            <a:r>
              <a:rPr lang="cs-CZ" sz="2700" dirty="0" err="1" smtClean="0"/>
              <a:t>Communication</a:t>
            </a:r>
            <a:r>
              <a:rPr lang="cs-CZ" sz="2700" dirty="0" smtClean="0"/>
              <a:t> </a:t>
            </a:r>
            <a:r>
              <a:rPr lang="cs-CZ" sz="2700" dirty="0" err="1" smtClean="0"/>
              <a:t>Studies</a:t>
            </a:r>
            <a:r>
              <a:rPr lang="cs-CZ" sz="2700" dirty="0" smtClean="0"/>
              <a:t> and </a:t>
            </a:r>
            <a:r>
              <a:rPr lang="cs-CZ" sz="2700" dirty="0" err="1" smtClean="0"/>
              <a:t>Journalism</a:t>
            </a:r>
            <a:r>
              <a:rPr lang="en-GB" sz="2700" dirty="0" smtClean="0"/>
              <a:t>, </a:t>
            </a:r>
            <a:br>
              <a:rPr lang="en-GB" sz="2700" dirty="0" smtClean="0"/>
            </a:br>
            <a:r>
              <a:rPr lang="cs-CZ" sz="2700" dirty="0" smtClean="0"/>
              <a:t>Charles University in Prague </a:t>
            </a:r>
            <a:br>
              <a:rPr lang="cs-CZ" sz="2700" dirty="0" smtClean="0"/>
            </a:br>
            <a:r>
              <a:rPr lang="en-GB" sz="2700" dirty="0" smtClean="0"/>
              <a:t/>
            </a:r>
            <a:br>
              <a:rPr lang="en-GB" sz="2700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5445225"/>
            <a:ext cx="8640960" cy="1395128"/>
          </a:xfrm>
        </p:spPr>
        <p:txBody>
          <a:bodyPr>
            <a:noAutofit/>
          </a:bodyPr>
          <a:lstStyle/>
          <a:p>
            <a:r>
              <a:rPr lang="cs-CZ" sz="1800" dirty="0" err="1" smtClean="0"/>
              <a:t>Presentation</a:t>
            </a:r>
            <a:r>
              <a:rPr lang="cs-CZ" sz="1800" dirty="0" smtClean="0"/>
              <a:t> </a:t>
            </a:r>
            <a:r>
              <a:rPr lang="cs-CZ" sz="1800" dirty="0" err="1" smtClean="0"/>
              <a:t>for</a:t>
            </a:r>
            <a:r>
              <a:rPr lang="cs-CZ" sz="1800" dirty="0" smtClean="0"/>
              <a:t> </a:t>
            </a:r>
            <a:r>
              <a:rPr lang="cs-CZ" sz="1800" dirty="0" err="1" smtClean="0"/>
              <a:t>the</a:t>
            </a:r>
            <a:r>
              <a:rPr lang="cs-CZ" sz="1800" dirty="0" smtClean="0"/>
              <a:t> </a:t>
            </a:r>
            <a:r>
              <a:rPr lang="cs-CZ" sz="1800" dirty="0" err="1" smtClean="0"/>
              <a:t>conference</a:t>
            </a:r>
            <a:r>
              <a:rPr lang="cs-CZ" sz="1800" dirty="0" smtClean="0"/>
              <a:t> </a:t>
            </a:r>
          </a:p>
          <a:p>
            <a:r>
              <a:rPr lang="en-US" sz="1800" dirty="0" smtClean="0"/>
              <a:t>“Media </a:t>
            </a:r>
            <a:r>
              <a:rPr lang="en-US" sz="1800" dirty="0"/>
              <a:t>and journalism in South East Europe –</a:t>
            </a:r>
            <a:endParaRPr lang="cs-CZ" sz="1800" dirty="0"/>
          </a:p>
          <a:p>
            <a:r>
              <a:rPr lang="en-US" sz="1800" dirty="0"/>
              <a:t>Captured by particular interests or turning to serve the public</a:t>
            </a:r>
            <a:r>
              <a:rPr lang="en-US" sz="1800" dirty="0" smtClean="0"/>
              <a:t>?”</a:t>
            </a:r>
            <a:endParaRPr lang="cs-CZ" sz="1800" dirty="0" smtClean="0"/>
          </a:p>
          <a:p>
            <a:r>
              <a:rPr lang="cs-CZ" sz="1800" dirty="0" smtClean="0"/>
              <a:t>Tirana, 12-13 June 2014</a:t>
            </a:r>
            <a:endParaRPr lang="cs-CZ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92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2638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5544616" cy="1143000"/>
          </a:xfrm>
        </p:spPr>
        <p:txBody>
          <a:bodyPr>
            <a:noAutofit/>
          </a:bodyPr>
          <a:lstStyle/>
          <a:p>
            <a:r>
              <a:rPr lang="en-GB" sz="2800" b="1" dirty="0" smtClean="0"/>
              <a:t>Media and Democracy in Central and Eastern Europe (2009-2013)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556792"/>
            <a:ext cx="4896544" cy="4968552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10 new EU post-communist member states</a:t>
            </a:r>
          </a:p>
          <a:p>
            <a:r>
              <a:rPr lang="en-GB" dirty="0" smtClean="0"/>
              <a:t>Focusing at </a:t>
            </a:r>
            <a:r>
              <a:rPr lang="en-GB" u="sng" dirty="0" smtClean="0"/>
              <a:t>news</a:t>
            </a:r>
            <a:r>
              <a:rPr lang="en-GB" dirty="0" smtClean="0"/>
              <a:t> media: broadcast, print, online</a:t>
            </a:r>
          </a:p>
          <a:p>
            <a:r>
              <a:rPr lang="en-GB" dirty="0" smtClean="0"/>
              <a:t>Investigating the relationship between </a:t>
            </a:r>
            <a:r>
              <a:rPr lang="en-GB" b="1" dirty="0" smtClean="0"/>
              <a:t>quality of democracy </a:t>
            </a:r>
            <a:r>
              <a:rPr lang="en-GB" dirty="0" smtClean="0"/>
              <a:t>and </a:t>
            </a:r>
            <a:r>
              <a:rPr lang="en-GB" b="1" dirty="0" smtClean="0"/>
              <a:t>quality of media </a:t>
            </a:r>
            <a:r>
              <a:rPr lang="en-GB" dirty="0" smtClean="0"/>
              <a:t>in countries of CEE</a:t>
            </a:r>
          </a:p>
          <a:p>
            <a:r>
              <a:rPr lang="en-GB" dirty="0" smtClean="0"/>
              <a:t>Methodology: </a:t>
            </a:r>
            <a:endParaRPr lang="cs-CZ" dirty="0" smtClean="0"/>
          </a:p>
          <a:p>
            <a:pPr lvl="1"/>
            <a:r>
              <a:rPr lang="en-GB" dirty="0" smtClean="0"/>
              <a:t>semi</a:t>
            </a:r>
            <a:r>
              <a:rPr lang="cs-CZ" dirty="0" smtClean="0"/>
              <a:t>-structured </a:t>
            </a:r>
            <a:r>
              <a:rPr lang="en-GB" dirty="0" smtClean="0"/>
              <a:t>elite and expert interviews </a:t>
            </a:r>
            <a:r>
              <a:rPr lang="cs-CZ" dirty="0" smtClean="0"/>
              <a:t>(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en-GB" dirty="0" smtClean="0"/>
              <a:t>300)</a:t>
            </a:r>
            <a:endParaRPr lang="cs-CZ" dirty="0" smtClean="0"/>
          </a:p>
          <a:p>
            <a:pPr lvl="1"/>
            <a:r>
              <a:rPr lang="en-GB" dirty="0" smtClean="0"/>
              <a:t>document and secondary data analysis</a:t>
            </a:r>
          </a:p>
          <a:p>
            <a:pPr lvl="1"/>
            <a:r>
              <a:rPr lang="en-GB" dirty="0" smtClean="0"/>
              <a:t>data modelling </a:t>
            </a:r>
            <a:endParaRPr lang="cs-CZ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700808"/>
            <a:ext cx="3563888" cy="4117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79712" y="6211669"/>
            <a:ext cx="5760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 smtClean="0">
                <a:hlinkClick r:id="rId4"/>
              </a:rPr>
              <a:t>http://mde.politics.ox.ac.uk</a:t>
            </a:r>
            <a:endParaRPr lang="en-GB" sz="3600" dirty="0" smtClean="0"/>
          </a:p>
        </p:txBody>
      </p:sp>
      <p:pic>
        <p:nvPicPr>
          <p:cNvPr id="6" name="Picture 1" descr="dpir_logo_print_final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282036"/>
            <a:ext cx="1728192" cy="91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MEDIA atLSE_485 2009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80312" y="476672"/>
            <a:ext cx="1512168" cy="64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7963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Main trends in media ownership in CEE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97152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Diminishing presence of Western ownership, following the 2008/09 economic crisis</a:t>
            </a:r>
          </a:p>
          <a:p>
            <a:pPr lvl="1"/>
            <a:r>
              <a:rPr lang="en-GB" dirty="0" smtClean="0"/>
              <a:t>Wave of departures of foreign owners from most CEE markets; “</a:t>
            </a:r>
            <a:r>
              <a:rPr lang="en-GB" b="1" dirty="0" smtClean="0"/>
              <a:t>de-Westernization of media ownership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Rise of specific type of media ownership – </a:t>
            </a:r>
            <a:r>
              <a:rPr lang="en-GB" b="1" dirty="0" smtClean="0"/>
              <a:t>local business tycoon / oligarch investing into news media</a:t>
            </a:r>
          </a:p>
          <a:p>
            <a:pPr lvl="1"/>
            <a:r>
              <a:rPr lang="en-GB" dirty="0" smtClean="0"/>
              <a:t>Increasing intertwinement of media, business and politics; media becoming less autonomous</a:t>
            </a:r>
          </a:p>
          <a:p>
            <a:pPr lvl="1"/>
            <a:r>
              <a:rPr lang="en-GB" dirty="0" smtClean="0"/>
              <a:t>Czech Republic: Andrej </a:t>
            </a:r>
            <a:r>
              <a:rPr lang="en-GB" dirty="0" err="1" smtClean="0"/>
              <a:t>Babi</a:t>
            </a:r>
            <a:r>
              <a:rPr lang="cs-CZ" dirty="0" smtClean="0"/>
              <a:t>š </a:t>
            </a:r>
            <a:r>
              <a:rPr lang="en-GB" dirty="0" smtClean="0"/>
              <a:t>– businessman, billionaire -&gt; since 2011 </a:t>
            </a:r>
            <a:r>
              <a:rPr lang="cs-CZ" dirty="0" smtClean="0"/>
              <a:t>leader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political</a:t>
            </a:r>
            <a:r>
              <a:rPr lang="cs-CZ" dirty="0" smtClean="0"/>
              <a:t> party –</a:t>
            </a:r>
            <a:r>
              <a:rPr lang="en-GB" dirty="0" smtClean="0"/>
              <a:t>&gt; since 2013 media mogul -&gt; since 2013</a:t>
            </a:r>
            <a:r>
              <a:rPr lang="cs-CZ" dirty="0" smtClean="0"/>
              <a:t> </a:t>
            </a:r>
            <a:r>
              <a:rPr lang="cs-CZ" dirty="0" err="1" smtClean="0"/>
              <a:t>Deputy</a:t>
            </a:r>
            <a:r>
              <a:rPr lang="cs-CZ" dirty="0" smtClean="0"/>
              <a:t> Prime </a:t>
            </a:r>
            <a:r>
              <a:rPr lang="cs-CZ" dirty="0" err="1" smtClean="0"/>
              <a:t>Minister</a:t>
            </a:r>
            <a:endParaRPr lang="en-GB" dirty="0" smtClean="0"/>
          </a:p>
          <a:p>
            <a:r>
              <a:rPr lang="en-GB" dirty="0" smtClean="0"/>
              <a:t>Growing practices of </a:t>
            </a:r>
            <a:r>
              <a:rPr lang="en-GB" b="1" dirty="0" err="1" smtClean="0"/>
              <a:t>instrumentalization</a:t>
            </a:r>
            <a:r>
              <a:rPr lang="en-GB" dirty="0" smtClean="0"/>
              <a:t> of media by the (new) owners to promote their business/political interests</a:t>
            </a:r>
          </a:p>
          <a:p>
            <a:r>
              <a:rPr lang="en-GB" dirty="0" smtClean="0"/>
              <a:t>Commercial media </a:t>
            </a:r>
            <a:r>
              <a:rPr lang="en-GB" b="1" dirty="0" smtClean="0"/>
              <a:t>weakened by the crisis</a:t>
            </a:r>
            <a:r>
              <a:rPr lang="en-GB" dirty="0" smtClean="0"/>
              <a:t>, by declining readership, by </a:t>
            </a:r>
            <a:r>
              <a:rPr lang="en-GB" b="1" dirty="0" smtClean="0"/>
              <a:t>audience/market fragmentation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121768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424936" cy="576064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Western-style media business model is becoming an exception rather than a rule in most CEE countries; </a:t>
            </a:r>
            <a:r>
              <a:rPr lang="en-GB" u="sng" dirty="0" smtClean="0"/>
              <a:t>media investment as a political strategy </a:t>
            </a:r>
            <a:r>
              <a:rPr lang="en-GB" dirty="0" smtClean="0"/>
              <a:t>(not for business/profit)</a:t>
            </a:r>
          </a:p>
          <a:p>
            <a:pPr lvl="1"/>
            <a:r>
              <a:rPr lang="en-GB" dirty="0" smtClean="0"/>
              <a:t>Transition from seeking profit to seeking influence</a:t>
            </a:r>
          </a:p>
          <a:p>
            <a:r>
              <a:rPr lang="en-GB" dirty="0" smtClean="0"/>
              <a:t>Old commercial models are failing; new ones have not been found yet</a:t>
            </a:r>
          </a:p>
          <a:p>
            <a:r>
              <a:rPr lang="en-GB" dirty="0" smtClean="0"/>
              <a:t>Challenge: ensuring sustainability &amp; independence of quality journalism</a:t>
            </a:r>
          </a:p>
          <a:p>
            <a:r>
              <a:rPr lang="en-GB" dirty="0" smtClean="0"/>
              <a:t>Quality/investigative journalism often forced to seek refuge outside of the scope of market economy</a:t>
            </a:r>
          </a:p>
          <a:p>
            <a:pPr lvl="1"/>
            <a:r>
              <a:rPr lang="en-GB" dirty="0" smtClean="0"/>
              <a:t>Public service media (wherever still relevant)</a:t>
            </a:r>
          </a:p>
          <a:p>
            <a:pPr lvl="1"/>
            <a:r>
              <a:rPr lang="en-GB" dirty="0" smtClean="0"/>
              <a:t>Foundation- or community-based online outlets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/>
              <a:t>H</a:t>
            </a:r>
            <a:r>
              <a:rPr lang="en-GB" dirty="0" smtClean="0"/>
              <a:t>ope: the audience?! </a:t>
            </a:r>
          </a:p>
          <a:p>
            <a:endParaRPr lang="en-GB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9372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>
                <a:hlinkClick r:id="rId2"/>
              </a:rPr>
              <a:t>s</a:t>
            </a:r>
            <a:r>
              <a:rPr lang="en-GB" dirty="0" err="1" smtClean="0">
                <a:hlinkClick r:id="rId2"/>
              </a:rPr>
              <a:t>tetka</a:t>
            </a:r>
            <a:r>
              <a:rPr lang="cs-CZ" dirty="0" smtClean="0">
                <a:hlinkClick r:id="rId2"/>
              </a:rPr>
              <a:t>@fsv.cuni.cz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http:</a:t>
            </a:r>
            <a:r>
              <a:rPr lang="en-GB" dirty="0" smtClean="0">
                <a:hlinkClick r:id="rId3"/>
              </a:rPr>
              <a:t>//www.polcore.cz</a:t>
            </a:r>
            <a:r>
              <a:rPr lang="en-GB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5113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327</Words>
  <Application>Microsoft Office PowerPoint</Application>
  <PresentationFormat>Diaprojekcija na zaslonu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6" baseType="lpstr">
      <vt:lpstr>Motiv systému Office</vt:lpstr>
      <vt:lpstr>  Media ownership in CEE: a brief look at trends and challenges  Dr. Václav Štětka Institute of Communication Studies and Journalism,  Charles University in Prague   </vt:lpstr>
      <vt:lpstr>Media and Democracy in Central and Eastern Europe (2009-2013)</vt:lpstr>
      <vt:lpstr>Main trends in media ownership in CEE</vt:lpstr>
      <vt:lpstr>Diapozitiv 4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Václav Štětka Senior Research Fellow, Institute of Communication Studies and Journalism Charles University in Prague  Remarks on media ownership in CEE</dc:title>
  <dc:creator>Varan13</dc:creator>
  <cp:lastModifiedBy>Brankica</cp:lastModifiedBy>
  <cp:revision>20</cp:revision>
  <dcterms:created xsi:type="dcterms:W3CDTF">2014-06-11T18:19:49Z</dcterms:created>
  <dcterms:modified xsi:type="dcterms:W3CDTF">2014-07-03T14:24:18Z</dcterms:modified>
</cp:coreProperties>
</file>